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82" r:id="rId3"/>
    <p:sldId id="283" r:id="rId4"/>
    <p:sldId id="284" r:id="rId5"/>
    <p:sldId id="288" r:id="rId6"/>
    <p:sldId id="287" r:id="rId7"/>
    <p:sldId id="285" r:id="rId8"/>
    <p:sldId id="278" r:id="rId9"/>
    <p:sldId id="279" r:id="rId10"/>
    <p:sldId id="280" r:id="rId11"/>
    <p:sldId id="289" r:id="rId12"/>
    <p:sldId id="29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CCCC"/>
    <a:srgbClr val="C7ECEB"/>
    <a:srgbClr val="2F5597"/>
    <a:srgbClr val="349896"/>
    <a:srgbClr val="D5F4CC"/>
    <a:srgbClr val="86759B"/>
    <a:srgbClr val="A093B0"/>
    <a:srgbClr val="D8F2E2"/>
    <a:srgbClr val="3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5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2021. 12. 14.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b9t5HPLmd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Sb0Vz-o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pi.reformatus.hu/sites/default/files/interaktiv_tankonyvek/Hittan_6/az_en_hitvallasom.html#tudod-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0">
              <a:srgbClr val="C7ECEB"/>
            </a:gs>
            <a:gs pos="97000">
              <a:srgbClr val="C7ECE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94756" y="1113100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gradFill>
            <a:gsLst>
              <a:gs pos="50000">
                <a:srgbClr val="C7ECEB"/>
              </a:gs>
              <a:gs pos="97000">
                <a:srgbClr val="C7ECEB"/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AZ ÉN HITVALLÁSOM</a:t>
            </a:r>
          </a:p>
        </p:txBody>
      </p:sp>
    </p:spTree>
    <p:extLst>
      <p:ext uri="{BB962C8B-B14F-4D97-AF65-F5344CB8AC3E}">
        <p14:creationId xmlns:p14="http://schemas.microsoft.com/office/powerpoint/2010/main" val="42419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04056" y="682529"/>
            <a:ext cx="7447280" cy="5959233"/>
          </a:xfrm>
          <a:prstGeom prst="rect">
            <a:avLst/>
          </a:prstGeom>
          <a:solidFill>
            <a:schemeClr val="bg1"/>
          </a:solidFill>
          <a:effectLst>
            <a:outerShdw blurRad="1651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spAutoFit/>
          </a:bodyPr>
          <a:lstStyle/>
          <a:p>
            <a:r>
              <a:rPr lang="hu-HU" sz="2000" b="1" dirty="0">
                <a:solidFill>
                  <a:srgbClr val="242021"/>
                </a:solidFill>
              </a:rPr>
              <a:t>Igaznak tartom… Hiszem…</a:t>
            </a:r>
            <a:br>
              <a:rPr lang="hu-HU" sz="2000" b="1" dirty="0">
                <a:solidFill>
                  <a:srgbClr val="242021"/>
                </a:solidFill>
              </a:rPr>
            </a:br>
            <a:r>
              <a:rPr lang="hu-HU" sz="2000" dirty="0">
                <a:solidFill>
                  <a:srgbClr val="242021"/>
                </a:solidFill>
              </a:rPr>
              <a:t>Nem mindig egyszerű elmondani azt, amit hiszünk. Bátorságra is szükség van ahhoz, hogy másokkal </a:t>
            </a:r>
            <a:r>
              <a:rPr lang="hu-HU" sz="2000" dirty="0" err="1">
                <a:solidFill>
                  <a:srgbClr val="242021"/>
                </a:solidFill>
              </a:rPr>
              <a:t>megosszuk</a:t>
            </a:r>
            <a:r>
              <a:rPr lang="hu-HU" sz="2000" dirty="0">
                <a:solidFill>
                  <a:srgbClr val="242021"/>
                </a:solidFill>
              </a:rPr>
              <a:t>, ami a szívünkben fontossá vált. Isten </a:t>
            </a:r>
            <a:r>
              <a:rPr lang="hu-HU" sz="2000" dirty="0" err="1">
                <a:solidFill>
                  <a:srgbClr val="242021"/>
                </a:solidFill>
              </a:rPr>
              <a:t>Szentlelke</a:t>
            </a:r>
            <a:r>
              <a:rPr lang="hu-HU" sz="2000" dirty="0">
                <a:solidFill>
                  <a:srgbClr val="242021"/>
                </a:solidFill>
              </a:rPr>
              <a:t> segít nekünk megfogalmazni és elmondani az egyéni hitvallásunkat. Amiben hiszünk, az befolyásolja az életünket. Amit igaznak tartunk, az alapján élünk.</a:t>
            </a:r>
            <a:br>
              <a:rPr lang="hu-HU" sz="2000" dirty="0">
                <a:solidFill>
                  <a:srgbClr val="242021"/>
                </a:solidFill>
              </a:rPr>
            </a:br>
            <a:r>
              <a:rPr lang="hu-HU" sz="2000" b="1" dirty="0">
                <a:solidFill>
                  <a:srgbClr val="242021"/>
                </a:solidFill>
              </a:rPr>
              <a:t>Mi, </a:t>
            </a:r>
            <a:r>
              <a:rPr lang="hu-HU" sz="2000" b="1" dirty="0" smtClean="0">
                <a:solidFill>
                  <a:srgbClr val="242021"/>
                </a:solidFill>
              </a:rPr>
              <a:t>keresztyének, </a:t>
            </a:r>
            <a:r>
              <a:rPr lang="hu-HU" sz="2000" b="1" dirty="0">
                <a:solidFill>
                  <a:srgbClr val="242021"/>
                </a:solidFill>
              </a:rPr>
              <a:t>hiszünk a Szentháromság Istenben. </a:t>
            </a:r>
            <a:r>
              <a:rPr lang="hu-HU" sz="2000" dirty="0">
                <a:solidFill>
                  <a:srgbClr val="242021"/>
                </a:solidFill>
              </a:rPr>
              <a:t>Hiszünk abban, hogy a Biblia Isten Igéje. Hisszük, hogy Isten jelen van az életünkben. Hiszünk Jézus Krisztusban, a mi </a:t>
            </a:r>
            <a:r>
              <a:rPr lang="hu-HU" sz="2000" dirty="0" err="1">
                <a:solidFill>
                  <a:srgbClr val="242021"/>
                </a:solidFill>
              </a:rPr>
              <a:t>Megváltónkban</a:t>
            </a:r>
            <a:r>
              <a:rPr lang="hu-HU" sz="2000" dirty="0">
                <a:solidFill>
                  <a:srgbClr val="242021"/>
                </a:solidFill>
              </a:rPr>
              <a:t>. Hitünket összefoglalva az Apostoli Hitvallásban valljuk meg. </a:t>
            </a:r>
          </a:p>
          <a:p>
            <a:r>
              <a:rPr lang="hu-HU" sz="2000" b="1" dirty="0">
                <a:solidFill>
                  <a:srgbClr val="242021"/>
                </a:solidFill>
              </a:rPr>
              <a:t>Isten ma is személyes, őszinte és</a:t>
            </a:r>
            <a:br>
              <a:rPr lang="hu-HU" sz="2000" b="1" dirty="0">
                <a:solidFill>
                  <a:srgbClr val="242021"/>
                </a:solidFill>
              </a:rPr>
            </a:br>
            <a:r>
              <a:rPr lang="hu-HU" sz="2000" b="1" dirty="0">
                <a:solidFill>
                  <a:srgbClr val="242021"/>
                </a:solidFill>
              </a:rPr>
              <a:t>bátor hitvallásra biztat. </a:t>
            </a:r>
            <a:r>
              <a:rPr lang="hu-HU" sz="2000" dirty="0">
                <a:solidFill>
                  <a:srgbClr val="242021"/>
                </a:solidFill>
              </a:rPr>
              <a:t>Saját </a:t>
            </a:r>
            <a:r>
              <a:rPr lang="hu-HU" sz="2000" dirty="0" err="1">
                <a:solidFill>
                  <a:srgbClr val="242021"/>
                </a:solidFill>
              </a:rPr>
              <a:t>szavainkkal</a:t>
            </a:r>
            <a:r>
              <a:rPr lang="hu-HU" sz="2000" dirty="0">
                <a:solidFill>
                  <a:srgbClr val="242021"/>
                </a:solidFill>
              </a:rPr>
              <a:t> is megfogalmazhatjuk, hogy mit jelent számunkra Isten. </a:t>
            </a:r>
            <a:r>
              <a:rPr lang="hu-HU" sz="2000" dirty="0" smtClean="0">
                <a:solidFill>
                  <a:srgbClr val="242021"/>
                </a:solidFill>
              </a:rPr>
              <a:t>Elmondhatjuk, </a:t>
            </a:r>
            <a:r>
              <a:rPr lang="hu-HU" sz="2000" dirty="0">
                <a:solidFill>
                  <a:srgbClr val="242021"/>
                </a:solidFill>
              </a:rPr>
              <a:t>mennyire fontos </a:t>
            </a:r>
            <a:r>
              <a:rPr lang="hu-HU" sz="2000" dirty="0" smtClean="0">
                <a:solidFill>
                  <a:srgbClr val="242021"/>
                </a:solidFill>
              </a:rPr>
              <a:t>Ő </a:t>
            </a:r>
            <a:r>
              <a:rPr lang="hu-HU" sz="2000" dirty="0">
                <a:solidFill>
                  <a:srgbClr val="242021"/>
                </a:solidFill>
              </a:rPr>
              <a:t>a számunkra. Azt is, hogy mit jelent nekünk az, amit Ő értünk tett és ma is tesz.</a:t>
            </a:r>
            <a:r>
              <a:rPr lang="hu-HU" sz="2000" dirty="0"/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000"/>
            <a:ext cx="1368998" cy="1368000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 rot="8627010" flipH="1" flipV="1">
            <a:off x="3277695" y="496770"/>
            <a:ext cx="205272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srgbClr val="349896"/>
                </a:solidFill>
                <a:latin typeface="Arial" panose="020B0604020202020204"/>
              </a:rPr>
              <a:t>Olvasd el!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349896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1934" y="1821461"/>
            <a:ext cx="3265026" cy="3169856"/>
          </a:xfrm>
          <a:prstGeom prst="rect">
            <a:avLst/>
          </a:prstGeom>
          <a:solidFill>
            <a:schemeClr val="bg1"/>
          </a:solidFill>
          <a:effectLst>
            <a:outerShdw blurRad="1651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 lIns="216000" tIns="216000" rIns="216000" bIns="180000">
            <a:spAutoFit/>
          </a:bodyPr>
          <a:lstStyle/>
          <a:p>
            <a:r>
              <a:rPr lang="hu-HU" sz="2000" dirty="0">
                <a:solidFill>
                  <a:srgbClr val="242021"/>
                </a:solidFill>
              </a:rPr>
              <a:t>1. Fogalmazz meg egy kérdést a szöveg alapján!</a:t>
            </a:r>
          </a:p>
          <a:p>
            <a:r>
              <a:rPr lang="hu-HU" sz="2000" dirty="0">
                <a:solidFill>
                  <a:srgbClr val="242021"/>
                </a:solidFill>
              </a:rPr>
              <a:t>2. Írd le! </a:t>
            </a:r>
          </a:p>
          <a:p>
            <a:r>
              <a:rPr lang="hu-HU" sz="2000" dirty="0">
                <a:solidFill>
                  <a:srgbClr val="242021"/>
                </a:solidFill>
              </a:rPr>
              <a:t>3. Tegyétek fel a kérdést egymásnak a padtársaddal! </a:t>
            </a:r>
          </a:p>
          <a:p>
            <a:r>
              <a:rPr lang="hu-HU" sz="2000" dirty="0">
                <a:solidFill>
                  <a:srgbClr val="242021"/>
                </a:solidFill>
              </a:rPr>
              <a:t>4. Tudtatok </a:t>
            </a:r>
            <a:r>
              <a:rPr lang="hu-HU" sz="2000" dirty="0" smtClean="0">
                <a:solidFill>
                  <a:srgbClr val="242021"/>
                </a:solidFill>
              </a:rPr>
              <a:t>válaszolni </a:t>
            </a:r>
            <a:r>
              <a:rPr lang="hu-HU" sz="2000" dirty="0">
                <a:solidFill>
                  <a:srgbClr val="242021"/>
                </a:solidFill>
              </a:rPr>
              <a:t>egymás kérdésére?</a:t>
            </a:r>
            <a:endParaRPr lang="hu-HU" sz="2000" dirty="0"/>
          </a:p>
        </p:txBody>
      </p:sp>
      <p:grpSp>
        <p:nvGrpSpPr>
          <p:cNvPr id="7" name="Csoportba foglalás 6"/>
          <p:cNvGrpSpPr/>
          <p:nvPr/>
        </p:nvGrpSpPr>
        <p:grpSpPr>
          <a:xfrm flipV="1">
            <a:off x="1551167" y="-650240"/>
            <a:ext cx="180000" cy="1865891"/>
            <a:chOff x="1386698" y="251256"/>
            <a:chExt cx="180000" cy="1865891"/>
          </a:xfrm>
        </p:grpSpPr>
        <p:cxnSp>
          <p:nvCxnSpPr>
            <p:cNvPr id="8" name="Egyenes összekötő 7"/>
            <p:cNvCxnSpPr/>
            <p:nvPr/>
          </p:nvCxnSpPr>
          <p:spPr>
            <a:xfrm rot="21480000" flipH="1">
              <a:off x="1461390" y="893147"/>
              <a:ext cx="35444" cy="1224000"/>
            </a:xfrm>
            <a:prstGeom prst="line">
              <a:avLst/>
            </a:prstGeom>
            <a:ln w="41275" cap="rnd">
              <a:solidFill>
                <a:srgbClr val="34989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Csoportba foglalás 8"/>
            <p:cNvGrpSpPr/>
            <p:nvPr/>
          </p:nvGrpSpPr>
          <p:grpSpPr>
            <a:xfrm>
              <a:off x="1386698" y="251256"/>
              <a:ext cx="180000" cy="533122"/>
              <a:chOff x="511732" y="2101196"/>
              <a:chExt cx="180000" cy="533122"/>
            </a:xfrm>
          </p:grpSpPr>
          <p:sp>
            <p:nvSpPr>
              <p:cNvPr id="10" name="Ellipszis 1"/>
              <p:cNvSpPr/>
              <p:nvPr/>
            </p:nvSpPr>
            <p:spPr>
              <a:xfrm>
                <a:off x="547732" y="2526318"/>
                <a:ext cx="108000" cy="108000"/>
              </a:xfrm>
              <a:prstGeom prst="ellipse">
                <a:avLst/>
              </a:prstGeom>
              <a:solidFill>
                <a:srgbClr val="3498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1"/>
              <p:cNvSpPr/>
              <p:nvPr/>
            </p:nvSpPr>
            <p:spPr>
              <a:xfrm>
                <a:off x="529732" y="2331757"/>
                <a:ext cx="144000" cy="144000"/>
              </a:xfrm>
              <a:prstGeom prst="ellipse">
                <a:avLst/>
              </a:prstGeom>
              <a:solidFill>
                <a:srgbClr val="3498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1"/>
              <p:cNvSpPr/>
              <p:nvPr/>
            </p:nvSpPr>
            <p:spPr>
              <a:xfrm>
                <a:off x="511732" y="2101196"/>
                <a:ext cx="180000" cy="180000"/>
              </a:xfrm>
              <a:prstGeom prst="ellipse">
                <a:avLst/>
              </a:prstGeom>
              <a:solidFill>
                <a:srgbClr val="3498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2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/>
          <p:cNvSpPr txBox="1"/>
          <p:nvPr/>
        </p:nvSpPr>
        <p:spPr>
          <a:xfrm>
            <a:off x="7774440" y="837263"/>
            <a:ext cx="49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HISZEM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28240" y="1361440"/>
            <a:ext cx="366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944880" y="2424946"/>
            <a:ext cx="9794241" cy="2012228"/>
            <a:chOff x="3930844" y="3709543"/>
            <a:chExt cx="6541210" cy="2892348"/>
          </a:xfrm>
        </p:grpSpPr>
        <p:sp>
          <p:nvSpPr>
            <p:cNvPr id="7" name="Lekerekített téglalap 6"/>
            <p:cNvSpPr>
              <a:spLocks noChangeAspect="1"/>
            </p:cNvSpPr>
            <p:nvPr/>
          </p:nvSpPr>
          <p:spPr>
            <a:xfrm>
              <a:off x="3930844" y="4223211"/>
              <a:ext cx="6541210" cy="1516406"/>
            </a:xfrm>
            <a:prstGeom prst="roundRect">
              <a:avLst/>
            </a:prstGeom>
            <a:solidFill>
              <a:schemeClr val="bg1"/>
            </a:solidFill>
            <a:effectLst>
              <a:outerShdw dist="38100" dir="2700000" sx="106000" sy="106000" algn="tl" rotWithShape="0">
                <a:srgbClr val="349896"/>
              </a:outerShdw>
            </a:effectLst>
          </p:spPr>
          <p:txBody>
            <a:bodyPr wrap="square" anchor="ctr" anchorCtr="0">
              <a:noAutofit/>
            </a:bodyPr>
            <a:lstStyle/>
            <a:p>
              <a:r>
                <a:rPr lang="hu-HU" sz="2400" dirty="0"/>
                <a:t>Ez az ének a mai feldolgozása az                              szövegének. </a:t>
              </a:r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91" b="95909" l="9984" r="952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3021" y="3709543"/>
              <a:ext cx="1916899" cy="2892348"/>
            </a:xfrm>
            <a:prstGeom prst="rect">
              <a:avLst/>
            </a:prstGeom>
          </p:spPr>
        </p:pic>
      </p:grpSp>
      <p:sp>
        <p:nvSpPr>
          <p:cNvPr id="10" name="Lekerekített téglalap 9">
            <a:hlinkClick r:id="rId4"/>
          </p:cNvPr>
          <p:cNvSpPr>
            <a:spLocks noChangeAspect="1"/>
          </p:cNvSpPr>
          <p:nvPr/>
        </p:nvSpPr>
        <p:spPr>
          <a:xfrm>
            <a:off x="4691271" y="1267016"/>
            <a:ext cx="3457049" cy="859996"/>
          </a:xfrm>
          <a:prstGeom prst="roundRect">
            <a:avLst/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hu-HU" sz="2400" dirty="0"/>
              <a:t>Hallgass meg egy éneket! Kattints ide!</a:t>
            </a:r>
          </a:p>
        </p:txBody>
      </p:sp>
      <p:sp>
        <p:nvSpPr>
          <p:cNvPr id="11" name="Lekerekített téglalap 10">
            <a:hlinkClick r:id="rId4"/>
          </p:cNvPr>
          <p:cNvSpPr>
            <a:spLocks noChangeAspect="1"/>
          </p:cNvSpPr>
          <p:nvPr/>
        </p:nvSpPr>
        <p:spPr>
          <a:xfrm>
            <a:off x="2976880" y="4796068"/>
            <a:ext cx="6238240" cy="1054975"/>
          </a:xfrm>
          <a:prstGeom prst="roundRect">
            <a:avLst/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hu-HU" sz="2400" dirty="0"/>
              <a:t>Az ének hallgatása közben vagy utána </a:t>
            </a:r>
          </a:p>
          <a:p>
            <a:pPr algn="ctr"/>
            <a:r>
              <a:rPr lang="hu-HU" sz="2400" dirty="0"/>
              <a:t>írj le 3 dolgot, amit te is hiszel!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0" y="166330"/>
            <a:ext cx="3632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HISZEM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0320" y="4045709"/>
            <a:ext cx="363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HISZEM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03825" y="5493406"/>
            <a:ext cx="363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HISZEM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9122864" y="4368874"/>
            <a:ext cx="363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HISZEM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662473" y="357871"/>
            <a:ext cx="363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HISZEM</a:t>
            </a:r>
          </a:p>
        </p:txBody>
      </p:sp>
    </p:spTree>
    <p:extLst>
      <p:ext uri="{BB962C8B-B14F-4D97-AF65-F5344CB8AC3E}">
        <p14:creationId xmlns:p14="http://schemas.microsoft.com/office/powerpoint/2010/main" val="14679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4" grpId="0"/>
      <p:bldP spid="15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/>
          <p:cNvSpPr txBox="1"/>
          <p:nvPr/>
        </p:nvSpPr>
        <p:spPr>
          <a:xfrm>
            <a:off x="7774440" y="837263"/>
            <a:ext cx="49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28240" y="1361440"/>
            <a:ext cx="366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8500" y="1773044"/>
            <a:ext cx="3632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0320" y="4045709"/>
            <a:ext cx="363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9122864" y="172452"/>
            <a:ext cx="363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695904" y="275460"/>
            <a:ext cx="363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-966167" y="204110"/>
            <a:ext cx="363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  <p:sp>
        <p:nvSpPr>
          <p:cNvPr id="20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261102" y="554047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rgbClr val="349896"/>
                </a:solidFill>
              </a:rPr>
              <a:t>Zárjuk az órát imádsággal!</a:t>
            </a:r>
          </a:p>
        </p:txBody>
      </p:sp>
      <p:sp>
        <p:nvSpPr>
          <p:cNvPr id="21" name="Google Shape;1596;p22">
            <a:extLst>
              <a:ext uri="{FF2B5EF4-FFF2-40B4-BE49-F238E27FC236}">
                <a16:creationId xmlns:a16="http://schemas.microsoft.com/office/drawing/2014/main" id="{EF70D01C-D31E-4367-B38F-501A9A1E3331}"/>
              </a:ext>
            </a:extLst>
          </p:cNvPr>
          <p:cNvSpPr txBox="1">
            <a:spLocks/>
          </p:cNvSpPr>
          <p:nvPr/>
        </p:nvSpPr>
        <p:spPr>
          <a:xfrm>
            <a:off x="3171294" y="1963739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rgbClr val="349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rgbClr val="349896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rgbClr val="349896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rgbClr val="349896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rgbClr val="349896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rgbClr val="349896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rgbClr val="349896"/>
                </a:solidFill>
              </a:rPr>
              <a:t> </a:t>
            </a:r>
            <a:r>
              <a:rPr lang="hu-HU" sz="2667" dirty="0">
                <a:solidFill>
                  <a:srgbClr val="349896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rgbClr val="349896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rgbClr val="349896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D249A999-7B53-4C10-92DB-DAAF23EF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9488624" y="5988492"/>
            <a:ext cx="363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HISZEK</a:t>
            </a:r>
          </a:p>
        </p:txBody>
      </p:sp>
    </p:spTree>
    <p:extLst>
      <p:ext uri="{BB962C8B-B14F-4D97-AF65-F5344CB8AC3E}">
        <p14:creationId xmlns:p14="http://schemas.microsoft.com/office/powerpoint/2010/main" val="16964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  <p:bldP spid="16" grpId="0"/>
      <p:bldP spid="18" grpId="0"/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C7ECE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27;p41"/>
          <p:cNvSpPr txBox="1"/>
          <p:nvPr/>
        </p:nvSpPr>
        <p:spPr>
          <a:xfrm>
            <a:off x="1523648" y="7075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330;p41"/>
          <p:cNvSpPr txBox="1"/>
          <p:nvPr/>
        </p:nvSpPr>
        <p:spPr>
          <a:xfrm>
            <a:off x="6038910" y="33734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5" name="Google Shape;2333;p41"/>
          <p:cNvSpPr txBox="1"/>
          <p:nvPr/>
        </p:nvSpPr>
        <p:spPr>
          <a:xfrm>
            <a:off x="3230265" y="33734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336;p41"/>
          <p:cNvSpPr txBox="1"/>
          <p:nvPr/>
        </p:nvSpPr>
        <p:spPr>
          <a:xfrm>
            <a:off x="9277086" y="33734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896202" y="18970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8" name="Google Shape;2339;p41"/>
          <p:cNvSpPr txBox="1"/>
          <p:nvPr/>
        </p:nvSpPr>
        <p:spPr>
          <a:xfrm>
            <a:off x="440331" y="32454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1523648" y="24788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4334859" y="25087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7358269" y="25087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10381679" y="25087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1E0BE80-E426-4EAD-9938-377777727DC7}"/>
              </a:ext>
            </a:extLst>
          </p:cNvPr>
          <p:cNvSpPr txBox="1"/>
          <p:nvPr/>
        </p:nvSpPr>
        <p:spPr>
          <a:xfrm>
            <a:off x="274237" y="6108850"/>
            <a:ext cx="441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2F5597"/>
                </a:solidFill>
              </a:rPr>
              <a:t>A bemutatóban szereplő kép VM tulajdona, aki az RPI rendelkezésére bocsátotta.</a:t>
            </a:r>
          </a:p>
        </p:txBody>
      </p:sp>
    </p:spTree>
    <p:extLst>
      <p:ext uri="{BB962C8B-B14F-4D97-AF65-F5344CB8AC3E}">
        <p14:creationId xmlns:p14="http://schemas.microsoft.com/office/powerpoint/2010/main" val="21735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C7ECE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gradFill>
            <a:gsLst>
              <a:gs pos="25000">
                <a:srgbClr val="44BBBB"/>
              </a:gs>
              <a:gs pos="78000">
                <a:srgbClr val="709DAC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33260803-0013-4306-A90E-3AD3A5BF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74160" y="1005840"/>
            <a:ext cx="679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Kezdjük a hittanórát imádsággal!</a:t>
            </a:r>
          </a:p>
        </p:txBody>
      </p:sp>
    </p:spTree>
    <p:extLst>
      <p:ext uri="{BB962C8B-B14F-4D97-AF65-F5344CB8AC3E}">
        <p14:creationId xmlns:p14="http://schemas.microsoft.com/office/powerpoint/2010/main" val="36372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Egyenes összekötő 46"/>
          <p:cNvCxnSpPr/>
          <p:nvPr/>
        </p:nvCxnSpPr>
        <p:spPr>
          <a:xfrm flipH="1">
            <a:off x="1944387" y="2966720"/>
            <a:ext cx="35445" cy="4033520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Csoportba foglalás 2"/>
          <p:cNvGrpSpPr/>
          <p:nvPr/>
        </p:nvGrpSpPr>
        <p:grpSpPr>
          <a:xfrm>
            <a:off x="460995" y="1312389"/>
            <a:ext cx="3208838" cy="2706278"/>
            <a:chOff x="6757756" y="1915300"/>
            <a:chExt cx="4953172" cy="4177420"/>
          </a:xfrm>
        </p:grpSpPr>
        <p:grpSp>
          <p:nvGrpSpPr>
            <p:cNvPr id="10" name="Csoportba foglalás 9"/>
            <p:cNvGrpSpPr>
              <a:grpSpLocks noChangeAspect="1"/>
            </p:cNvGrpSpPr>
            <p:nvPr/>
          </p:nvGrpSpPr>
          <p:grpSpPr>
            <a:xfrm>
              <a:off x="6757756" y="1915300"/>
              <a:ext cx="4953172" cy="4177420"/>
              <a:chOff x="500130" y="1449088"/>
              <a:chExt cx="2093498" cy="179963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Ellipszis 1"/>
              <p:cNvSpPr/>
              <p:nvPr/>
            </p:nvSpPr>
            <p:spPr>
              <a:xfrm>
                <a:off x="500130" y="1449088"/>
                <a:ext cx="2093498" cy="1799633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175" h="1880345">
                    <a:moveTo>
                      <a:pt x="151" y="581105"/>
                    </a:moveTo>
                    <a:cubicBezTo>
                      <a:pt x="-12549" y="-50095"/>
                      <a:pt x="777926" y="-17095"/>
                      <a:pt x="1178243" y="13385"/>
                    </a:cubicBezTo>
                    <a:cubicBezTo>
                      <a:pt x="1578560" y="43865"/>
                      <a:pt x="2219175" y="208644"/>
                      <a:pt x="2219175" y="581105"/>
                    </a:cubicBezTo>
                    <a:cubicBezTo>
                      <a:pt x="2142975" y="1288846"/>
                      <a:pt x="1349960" y="1880345"/>
                      <a:pt x="980123" y="1880345"/>
                    </a:cubicBezTo>
                    <a:cubicBezTo>
                      <a:pt x="610286" y="1880345"/>
                      <a:pt x="12851" y="1212305"/>
                      <a:pt x="151" y="58110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349896"/>
                  </a:gs>
                  <a:gs pos="0">
                    <a:srgbClr val="33CCCC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Ellipszis 1"/>
              <p:cNvSpPr/>
              <p:nvPr/>
            </p:nvSpPr>
            <p:spPr>
              <a:xfrm rot="19927819">
                <a:off x="767189" y="1556065"/>
                <a:ext cx="1608853" cy="1441779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  <a:gd name="connsiteX0" fmla="*/ 156 w 2574895"/>
                  <a:gd name="connsiteY0" fmla="*/ 590321 h 1895147"/>
                  <a:gd name="connsiteX1" fmla="*/ 1178248 w 2574895"/>
                  <a:gd name="connsiteY1" fmla="*/ 22601 h 1895147"/>
                  <a:gd name="connsiteX2" fmla="*/ 2574896 w 2574895"/>
                  <a:gd name="connsiteY2" fmla="*/ 909147 h 1895147"/>
                  <a:gd name="connsiteX3" fmla="*/ 980128 w 2574895"/>
                  <a:gd name="connsiteY3" fmla="*/ 1889561 h 1895147"/>
                  <a:gd name="connsiteX4" fmla="*/ 156 w 2574895"/>
                  <a:gd name="connsiteY4" fmla="*/ 590321 h 189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895" h="1895147">
                    <a:moveTo>
                      <a:pt x="156" y="590321"/>
                    </a:moveTo>
                    <a:cubicBezTo>
                      <a:pt x="-12544" y="-40879"/>
                      <a:pt x="749125" y="-30537"/>
                      <a:pt x="1178248" y="22601"/>
                    </a:cubicBezTo>
                    <a:cubicBezTo>
                      <a:pt x="1607371" y="75739"/>
                      <a:pt x="2574896" y="536686"/>
                      <a:pt x="2574896" y="909147"/>
                    </a:cubicBezTo>
                    <a:cubicBezTo>
                      <a:pt x="2498696" y="1616888"/>
                      <a:pt x="1409251" y="1942699"/>
                      <a:pt x="980128" y="1889561"/>
                    </a:cubicBezTo>
                    <a:cubicBezTo>
                      <a:pt x="551005" y="1836423"/>
                      <a:pt x="12856" y="1221521"/>
                      <a:pt x="156" y="5903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16" name="Téglalap 15"/>
            <p:cNvSpPr/>
            <p:nvPr/>
          </p:nvSpPr>
          <p:spPr>
            <a:xfrm>
              <a:off x="8042117" y="2424430"/>
              <a:ext cx="3146814" cy="3278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200" dirty="0"/>
                <a:t>A mondat lehet kérdés, felszólítás vagy kijelentés.</a:t>
              </a:r>
            </a:p>
            <a:p>
              <a:endParaRPr lang="hu-HU" sz="2200" dirty="0"/>
            </a:p>
          </p:txBody>
        </p:sp>
      </p:grpSp>
      <p:cxnSp>
        <p:nvCxnSpPr>
          <p:cNvPr id="34" name="Egyenes összekötő 33"/>
          <p:cNvCxnSpPr/>
          <p:nvPr/>
        </p:nvCxnSpPr>
        <p:spPr>
          <a:xfrm>
            <a:off x="10082830" y="-55446"/>
            <a:ext cx="18844" cy="3804924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5940648" y="0"/>
            <a:ext cx="0" cy="1874739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Csoportba foglalás 17"/>
          <p:cNvGrpSpPr/>
          <p:nvPr/>
        </p:nvGrpSpPr>
        <p:grpSpPr>
          <a:xfrm>
            <a:off x="8270552" y="156320"/>
            <a:ext cx="3760878" cy="3171860"/>
            <a:chOff x="6757756" y="1915300"/>
            <a:chExt cx="4953172" cy="4177420"/>
          </a:xfrm>
        </p:grpSpPr>
        <p:grpSp>
          <p:nvGrpSpPr>
            <p:cNvPr id="19" name="Csoportba foglalás 18"/>
            <p:cNvGrpSpPr>
              <a:grpSpLocks noChangeAspect="1"/>
            </p:cNvGrpSpPr>
            <p:nvPr/>
          </p:nvGrpSpPr>
          <p:grpSpPr>
            <a:xfrm>
              <a:off x="6757756" y="1915300"/>
              <a:ext cx="4953172" cy="4177420"/>
              <a:chOff x="500130" y="1449088"/>
              <a:chExt cx="2093498" cy="179963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Ellipszis 1"/>
              <p:cNvSpPr/>
              <p:nvPr/>
            </p:nvSpPr>
            <p:spPr>
              <a:xfrm>
                <a:off x="500130" y="1449088"/>
                <a:ext cx="2093498" cy="1799633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175" h="1880345">
                    <a:moveTo>
                      <a:pt x="151" y="581105"/>
                    </a:moveTo>
                    <a:cubicBezTo>
                      <a:pt x="-12549" y="-50095"/>
                      <a:pt x="777926" y="-17095"/>
                      <a:pt x="1178243" y="13385"/>
                    </a:cubicBezTo>
                    <a:cubicBezTo>
                      <a:pt x="1578560" y="43865"/>
                      <a:pt x="2219175" y="208644"/>
                      <a:pt x="2219175" y="581105"/>
                    </a:cubicBezTo>
                    <a:cubicBezTo>
                      <a:pt x="2142975" y="1288846"/>
                      <a:pt x="1349960" y="1880345"/>
                      <a:pt x="980123" y="1880345"/>
                    </a:cubicBezTo>
                    <a:cubicBezTo>
                      <a:pt x="610286" y="1880345"/>
                      <a:pt x="12851" y="1212305"/>
                      <a:pt x="151" y="58110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349896"/>
                  </a:gs>
                  <a:gs pos="18000">
                    <a:srgbClr val="33CCCC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Ellipszis 1"/>
              <p:cNvSpPr/>
              <p:nvPr/>
            </p:nvSpPr>
            <p:spPr>
              <a:xfrm rot="19927819">
                <a:off x="767189" y="1556065"/>
                <a:ext cx="1608853" cy="1441779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  <a:gd name="connsiteX0" fmla="*/ 156 w 2574895"/>
                  <a:gd name="connsiteY0" fmla="*/ 590321 h 1895147"/>
                  <a:gd name="connsiteX1" fmla="*/ 1178248 w 2574895"/>
                  <a:gd name="connsiteY1" fmla="*/ 22601 h 1895147"/>
                  <a:gd name="connsiteX2" fmla="*/ 2574896 w 2574895"/>
                  <a:gd name="connsiteY2" fmla="*/ 909147 h 1895147"/>
                  <a:gd name="connsiteX3" fmla="*/ 980128 w 2574895"/>
                  <a:gd name="connsiteY3" fmla="*/ 1889561 h 1895147"/>
                  <a:gd name="connsiteX4" fmla="*/ 156 w 2574895"/>
                  <a:gd name="connsiteY4" fmla="*/ 590321 h 189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895" h="1895147">
                    <a:moveTo>
                      <a:pt x="156" y="590321"/>
                    </a:moveTo>
                    <a:cubicBezTo>
                      <a:pt x="-12544" y="-40879"/>
                      <a:pt x="749125" y="-30537"/>
                      <a:pt x="1178248" y="22601"/>
                    </a:cubicBezTo>
                    <a:cubicBezTo>
                      <a:pt x="1607371" y="75739"/>
                      <a:pt x="2574896" y="536686"/>
                      <a:pt x="2574896" y="909147"/>
                    </a:cubicBezTo>
                    <a:cubicBezTo>
                      <a:pt x="2498696" y="1616888"/>
                      <a:pt x="1409251" y="1942699"/>
                      <a:pt x="980128" y="1889561"/>
                    </a:cubicBezTo>
                    <a:cubicBezTo>
                      <a:pt x="551005" y="1836423"/>
                      <a:pt x="12856" y="1221521"/>
                      <a:pt x="156" y="5903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20" name="Téglalap 19"/>
            <p:cNvSpPr/>
            <p:nvPr/>
          </p:nvSpPr>
          <p:spPr>
            <a:xfrm>
              <a:off x="8086794" y="3000466"/>
              <a:ext cx="3577431" cy="158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400" dirty="0"/>
                <a:t>A csoportot </a:t>
              </a:r>
              <a:r>
                <a:rPr lang="hu-HU" sz="2400" dirty="0" err="1"/>
                <a:t>osszátok</a:t>
              </a:r>
              <a:r>
                <a:rPr lang="hu-HU" sz="2400" dirty="0"/>
                <a:t> két részre! </a:t>
              </a: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4173952" y="1789751"/>
            <a:ext cx="3760878" cy="3171860"/>
            <a:chOff x="6757756" y="1915300"/>
            <a:chExt cx="4953172" cy="4177420"/>
          </a:xfrm>
        </p:grpSpPr>
        <p:grpSp>
          <p:nvGrpSpPr>
            <p:cNvPr id="24" name="Csoportba foglalás 23"/>
            <p:cNvGrpSpPr>
              <a:grpSpLocks noChangeAspect="1"/>
            </p:cNvGrpSpPr>
            <p:nvPr/>
          </p:nvGrpSpPr>
          <p:grpSpPr>
            <a:xfrm>
              <a:off x="6757756" y="1915300"/>
              <a:ext cx="4953172" cy="4177420"/>
              <a:chOff x="500130" y="1449088"/>
              <a:chExt cx="2093498" cy="179963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Ellipszis 1"/>
              <p:cNvSpPr/>
              <p:nvPr/>
            </p:nvSpPr>
            <p:spPr>
              <a:xfrm>
                <a:off x="500130" y="1449088"/>
                <a:ext cx="2093498" cy="1799633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175" h="1880345">
                    <a:moveTo>
                      <a:pt x="151" y="581105"/>
                    </a:moveTo>
                    <a:cubicBezTo>
                      <a:pt x="-12549" y="-50095"/>
                      <a:pt x="777926" y="-17095"/>
                      <a:pt x="1178243" y="13385"/>
                    </a:cubicBezTo>
                    <a:cubicBezTo>
                      <a:pt x="1578560" y="43865"/>
                      <a:pt x="2219175" y="208644"/>
                      <a:pt x="2219175" y="581105"/>
                    </a:cubicBezTo>
                    <a:cubicBezTo>
                      <a:pt x="2142975" y="1288846"/>
                      <a:pt x="1349960" y="1880345"/>
                      <a:pt x="980123" y="1880345"/>
                    </a:cubicBezTo>
                    <a:cubicBezTo>
                      <a:pt x="610286" y="1880345"/>
                      <a:pt x="12851" y="1212305"/>
                      <a:pt x="151" y="58110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86759B"/>
                  </a:gs>
                  <a:gs pos="18000">
                    <a:srgbClr val="33CCCC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1"/>
              <p:cNvSpPr/>
              <p:nvPr/>
            </p:nvSpPr>
            <p:spPr>
              <a:xfrm rot="19927819">
                <a:off x="767189" y="1556065"/>
                <a:ext cx="1608853" cy="1441779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  <a:gd name="connsiteX0" fmla="*/ 156 w 2574895"/>
                  <a:gd name="connsiteY0" fmla="*/ 590321 h 1895147"/>
                  <a:gd name="connsiteX1" fmla="*/ 1178248 w 2574895"/>
                  <a:gd name="connsiteY1" fmla="*/ 22601 h 1895147"/>
                  <a:gd name="connsiteX2" fmla="*/ 2574896 w 2574895"/>
                  <a:gd name="connsiteY2" fmla="*/ 909147 h 1895147"/>
                  <a:gd name="connsiteX3" fmla="*/ 980128 w 2574895"/>
                  <a:gd name="connsiteY3" fmla="*/ 1889561 h 1895147"/>
                  <a:gd name="connsiteX4" fmla="*/ 156 w 2574895"/>
                  <a:gd name="connsiteY4" fmla="*/ 590321 h 189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895" h="1895147">
                    <a:moveTo>
                      <a:pt x="156" y="590321"/>
                    </a:moveTo>
                    <a:cubicBezTo>
                      <a:pt x="-12544" y="-40879"/>
                      <a:pt x="749125" y="-30537"/>
                      <a:pt x="1178248" y="22601"/>
                    </a:cubicBezTo>
                    <a:cubicBezTo>
                      <a:pt x="1607371" y="75739"/>
                      <a:pt x="2574896" y="536686"/>
                      <a:pt x="2574896" y="909147"/>
                    </a:cubicBezTo>
                    <a:cubicBezTo>
                      <a:pt x="2498696" y="1616888"/>
                      <a:pt x="1409251" y="1942699"/>
                      <a:pt x="980128" y="1889561"/>
                    </a:cubicBezTo>
                    <a:cubicBezTo>
                      <a:pt x="551005" y="1836423"/>
                      <a:pt x="12856" y="1221521"/>
                      <a:pt x="156" y="5903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25" name="Téglalap 24"/>
            <p:cNvSpPr/>
            <p:nvPr/>
          </p:nvSpPr>
          <p:spPr>
            <a:xfrm>
              <a:off x="7360196" y="2914546"/>
              <a:ext cx="3748290" cy="2351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200" dirty="0"/>
                <a:t>Az egyik félcsoport alkosson mondatokat ezzel a szóval:</a:t>
              </a:r>
            </a:p>
            <a:p>
              <a:pPr algn="ctr"/>
              <a:r>
                <a:rPr lang="hu-HU" sz="2200" dirty="0"/>
                <a:t>HITETLEN</a:t>
              </a:r>
            </a:p>
            <a:p>
              <a:endParaRPr lang="hu-HU" sz="2200" dirty="0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8202391" y="3540915"/>
            <a:ext cx="3760878" cy="3171860"/>
            <a:chOff x="6757756" y="1915300"/>
            <a:chExt cx="4953172" cy="4177420"/>
          </a:xfrm>
        </p:grpSpPr>
        <p:grpSp>
          <p:nvGrpSpPr>
            <p:cNvPr id="29" name="Csoportba foglalás 28"/>
            <p:cNvGrpSpPr>
              <a:grpSpLocks noChangeAspect="1"/>
            </p:cNvGrpSpPr>
            <p:nvPr/>
          </p:nvGrpSpPr>
          <p:grpSpPr>
            <a:xfrm>
              <a:off x="6757756" y="1915300"/>
              <a:ext cx="4953172" cy="4177420"/>
              <a:chOff x="500130" y="1449088"/>
              <a:chExt cx="2093498" cy="179963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Ellipszis 1"/>
              <p:cNvSpPr/>
              <p:nvPr/>
            </p:nvSpPr>
            <p:spPr>
              <a:xfrm>
                <a:off x="500130" y="1449088"/>
                <a:ext cx="2093498" cy="1799633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175" h="1880345">
                    <a:moveTo>
                      <a:pt x="151" y="581105"/>
                    </a:moveTo>
                    <a:cubicBezTo>
                      <a:pt x="-12549" y="-50095"/>
                      <a:pt x="777926" y="-17095"/>
                      <a:pt x="1178243" y="13385"/>
                    </a:cubicBezTo>
                    <a:cubicBezTo>
                      <a:pt x="1578560" y="43865"/>
                      <a:pt x="2219175" y="208644"/>
                      <a:pt x="2219175" y="581105"/>
                    </a:cubicBezTo>
                    <a:cubicBezTo>
                      <a:pt x="2142975" y="1288846"/>
                      <a:pt x="1349960" y="1880345"/>
                      <a:pt x="980123" y="1880345"/>
                    </a:cubicBezTo>
                    <a:cubicBezTo>
                      <a:pt x="610286" y="1880345"/>
                      <a:pt x="12851" y="1212305"/>
                      <a:pt x="151" y="58110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86759B"/>
                  </a:gs>
                  <a:gs pos="18000">
                    <a:srgbClr val="33CCCC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Ellipszis 1"/>
              <p:cNvSpPr/>
              <p:nvPr/>
            </p:nvSpPr>
            <p:spPr>
              <a:xfrm rot="19927819">
                <a:off x="767189" y="1556065"/>
                <a:ext cx="1608853" cy="1441779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  <a:gd name="connsiteX0" fmla="*/ 156 w 2574895"/>
                  <a:gd name="connsiteY0" fmla="*/ 590321 h 1895147"/>
                  <a:gd name="connsiteX1" fmla="*/ 1178248 w 2574895"/>
                  <a:gd name="connsiteY1" fmla="*/ 22601 h 1895147"/>
                  <a:gd name="connsiteX2" fmla="*/ 2574896 w 2574895"/>
                  <a:gd name="connsiteY2" fmla="*/ 909147 h 1895147"/>
                  <a:gd name="connsiteX3" fmla="*/ 980128 w 2574895"/>
                  <a:gd name="connsiteY3" fmla="*/ 1889561 h 1895147"/>
                  <a:gd name="connsiteX4" fmla="*/ 156 w 2574895"/>
                  <a:gd name="connsiteY4" fmla="*/ 590321 h 189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895" h="1895147">
                    <a:moveTo>
                      <a:pt x="156" y="590321"/>
                    </a:moveTo>
                    <a:cubicBezTo>
                      <a:pt x="-12544" y="-40879"/>
                      <a:pt x="749125" y="-30537"/>
                      <a:pt x="1178248" y="22601"/>
                    </a:cubicBezTo>
                    <a:cubicBezTo>
                      <a:pt x="1607371" y="75739"/>
                      <a:pt x="2574896" y="536686"/>
                      <a:pt x="2574896" y="909147"/>
                    </a:cubicBezTo>
                    <a:cubicBezTo>
                      <a:pt x="2498696" y="1616888"/>
                      <a:pt x="1409251" y="1942699"/>
                      <a:pt x="980128" y="1889561"/>
                    </a:cubicBezTo>
                    <a:cubicBezTo>
                      <a:pt x="551005" y="1836423"/>
                      <a:pt x="12856" y="1221521"/>
                      <a:pt x="156" y="5903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30" name="Téglalap 29"/>
            <p:cNvSpPr/>
            <p:nvPr/>
          </p:nvSpPr>
          <p:spPr>
            <a:xfrm>
              <a:off x="7360125" y="3044390"/>
              <a:ext cx="4331797" cy="2351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200" dirty="0"/>
                <a:t>Az másik félcsoport alkosson mondatokat ezzel a szóval:</a:t>
              </a:r>
            </a:p>
            <a:p>
              <a:pPr algn="ctr"/>
              <a:r>
                <a:rPr lang="hu-HU" sz="2200" dirty="0"/>
                <a:t>HÍVŐ</a:t>
              </a:r>
            </a:p>
            <a:p>
              <a:endParaRPr lang="hu-HU" sz="2200" dirty="0"/>
            </a:p>
          </p:txBody>
        </p:sp>
      </p:grpSp>
      <p:pic>
        <p:nvPicPr>
          <p:cNvPr id="51" name="Kép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00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Egyenes összekötő 46"/>
          <p:cNvCxnSpPr/>
          <p:nvPr/>
        </p:nvCxnSpPr>
        <p:spPr>
          <a:xfrm flipH="1">
            <a:off x="564418" y="2824480"/>
            <a:ext cx="35445" cy="4033520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8985550" y="0"/>
            <a:ext cx="18844" cy="3804924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4091528" y="0"/>
            <a:ext cx="0" cy="1874739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Csoportba foglalás 40"/>
          <p:cNvGrpSpPr/>
          <p:nvPr/>
        </p:nvGrpSpPr>
        <p:grpSpPr>
          <a:xfrm>
            <a:off x="1874142" y="1847016"/>
            <a:ext cx="4434772" cy="3740209"/>
            <a:chOff x="6757756" y="1915300"/>
            <a:chExt cx="4953172" cy="4177420"/>
          </a:xfrm>
        </p:grpSpPr>
        <p:grpSp>
          <p:nvGrpSpPr>
            <p:cNvPr id="42" name="Csoportba foglalás 41"/>
            <p:cNvGrpSpPr>
              <a:grpSpLocks noChangeAspect="1"/>
            </p:cNvGrpSpPr>
            <p:nvPr/>
          </p:nvGrpSpPr>
          <p:grpSpPr>
            <a:xfrm>
              <a:off x="6757756" y="1915300"/>
              <a:ext cx="4953172" cy="4177420"/>
              <a:chOff x="500130" y="1449088"/>
              <a:chExt cx="2093498" cy="179963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Ellipszis 1"/>
              <p:cNvSpPr/>
              <p:nvPr/>
            </p:nvSpPr>
            <p:spPr>
              <a:xfrm>
                <a:off x="500130" y="1449088"/>
                <a:ext cx="2093498" cy="1799633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175" h="1880345">
                    <a:moveTo>
                      <a:pt x="151" y="581105"/>
                    </a:moveTo>
                    <a:cubicBezTo>
                      <a:pt x="-12549" y="-50095"/>
                      <a:pt x="777926" y="-17095"/>
                      <a:pt x="1178243" y="13385"/>
                    </a:cubicBezTo>
                    <a:cubicBezTo>
                      <a:pt x="1578560" y="43865"/>
                      <a:pt x="2219175" y="208644"/>
                      <a:pt x="2219175" y="581105"/>
                    </a:cubicBezTo>
                    <a:cubicBezTo>
                      <a:pt x="2142975" y="1288846"/>
                      <a:pt x="1349960" y="1880345"/>
                      <a:pt x="980123" y="1880345"/>
                    </a:cubicBezTo>
                    <a:cubicBezTo>
                      <a:pt x="610286" y="1880345"/>
                      <a:pt x="12851" y="1212305"/>
                      <a:pt x="151" y="58110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A093B0"/>
                  </a:gs>
                  <a:gs pos="18000">
                    <a:srgbClr val="33CCCC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Ellipszis 1"/>
              <p:cNvSpPr/>
              <p:nvPr/>
            </p:nvSpPr>
            <p:spPr>
              <a:xfrm rot="19927819">
                <a:off x="767189" y="1556065"/>
                <a:ext cx="1608853" cy="1441779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  <a:gd name="connsiteX0" fmla="*/ 156 w 2574895"/>
                  <a:gd name="connsiteY0" fmla="*/ 590321 h 1895147"/>
                  <a:gd name="connsiteX1" fmla="*/ 1178248 w 2574895"/>
                  <a:gd name="connsiteY1" fmla="*/ 22601 h 1895147"/>
                  <a:gd name="connsiteX2" fmla="*/ 2574896 w 2574895"/>
                  <a:gd name="connsiteY2" fmla="*/ 909147 h 1895147"/>
                  <a:gd name="connsiteX3" fmla="*/ 980128 w 2574895"/>
                  <a:gd name="connsiteY3" fmla="*/ 1889561 h 1895147"/>
                  <a:gd name="connsiteX4" fmla="*/ 156 w 2574895"/>
                  <a:gd name="connsiteY4" fmla="*/ 590321 h 189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895" h="1895147">
                    <a:moveTo>
                      <a:pt x="156" y="590321"/>
                    </a:moveTo>
                    <a:cubicBezTo>
                      <a:pt x="-12544" y="-40879"/>
                      <a:pt x="749125" y="-30537"/>
                      <a:pt x="1178248" y="22601"/>
                    </a:cubicBezTo>
                    <a:cubicBezTo>
                      <a:pt x="1607371" y="75739"/>
                      <a:pt x="2574896" y="536686"/>
                      <a:pt x="2574896" y="909147"/>
                    </a:cubicBezTo>
                    <a:cubicBezTo>
                      <a:pt x="2498696" y="1616888"/>
                      <a:pt x="1409251" y="1942699"/>
                      <a:pt x="980128" y="1889561"/>
                    </a:cubicBezTo>
                    <a:cubicBezTo>
                      <a:pt x="551005" y="1836423"/>
                      <a:pt x="12856" y="1221521"/>
                      <a:pt x="156" y="5903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43" name="Téglalap 42"/>
            <p:cNvSpPr/>
            <p:nvPr/>
          </p:nvSpPr>
          <p:spPr>
            <a:xfrm>
              <a:off x="7609904" y="2869238"/>
              <a:ext cx="3380042" cy="2553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000" dirty="0"/>
                <a:t>Alkossatok párokat! Találjatok ki egy-egy jelenetet! A párbeszédben hangozzon el az a szó:</a:t>
              </a:r>
            </a:p>
            <a:p>
              <a:pPr algn="ctr"/>
              <a:r>
                <a:rPr lang="hu-HU" sz="2000" dirty="0"/>
                <a:t>HÍVŐ </a:t>
              </a:r>
            </a:p>
            <a:p>
              <a:endParaRPr lang="hu-HU" sz="2000" dirty="0"/>
            </a:p>
          </p:txBody>
        </p:sp>
      </p:grpSp>
      <p:cxnSp>
        <p:nvCxnSpPr>
          <p:cNvPr id="46" name="Egyenes összekötő 45"/>
          <p:cNvCxnSpPr/>
          <p:nvPr/>
        </p:nvCxnSpPr>
        <p:spPr>
          <a:xfrm flipH="1">
            <a:off x="11352170" y="983089"/>
            <a:ext cx="35444" cy="5920631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Csoportba foglalás 47"/>
          <p:cNvGrpSpPr/>
          <p:nvPr/>
        </p:nvGrpSpPr>
        <p:grpSpPr>
          <a:xfrm>
            <a:off x="7381131" y="3488100"/>
            <a:ext cx="3208838" cy="2706278"/>
            <a:chOff x="6757756" y="1915300"/>
            <a:chExt cx="4953172" cy="4177420"/>
          </a:xfrm>
        </p:grpSpPr>
        <p:grpSp>
          <p:nvGrpSpPr>
            <p:cNvPr id="49" name="Csoportba foglalás 48"/>
            <p:cNvGrpSpPr>
              <a:grpSpLocks noChangeAspect="1"/>
            </p:cNvGrpSpPr>
            <p:nvPr/>
          </p:nvGrpSpPr>
          <p:grpSpPr>
            <a:xfrm>
              <a:off x="6757756" y="1915300"/>
              <a:ext cx="4953172" cy="4177420"/>
              <a:chOff x="500130" y="1449088"/>
              <a:chExt cx="2093498" cy="1799633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Ellipszis 1"/>
              <p:cNvSpPr/>
              <p:nvPr/>
            </p:nvSpPr>
            <p:spPr>
              <a:xfrm>
                <a:off x="500130" y="1449088"/>
                <a:ext cx="2093498" cy="1799633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175" h="1880345">
                    <a:moveTo>
                      <a:pt x="151" y="581105"/>
                    </a:moveTo>
                    <a:cubicBezTo>
                      <a:pt x="-12549" y="-50095"/>
                      <a:pt x="777926" y="-17095"/>
                      <a:pt x="1178243" y="13385"/>
                    </a:cubicBezTo>
                    <a:cubicBezTo>
                      <a:pt x="1578560" y="43865"/>
                      <a:pt x="2219175" y="208644"/>
                      <a:pt x="2219175" y="581105"/>
                    </a:cubicBezTo>
                    <a:cubicBezTo>
                      <a:pt x="2142975" y="1288846"/>
                      <a:pt x="1349960" y="1880345"/>
                      <a:pt x="980123" y="1880345"/>
                    </a:cubicBezTo>
                    <a:cubicBezTo>
                      <a:pt x="610286" y="1880345"/>
                      <a:pt x="12851" y="1212305"/>
                      <a:pt x="151" y="58110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349896"/>
                  </a:gs>
                  <a:gs pos="0">
                    <a:srgbClr val="33CCCC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1"/>
              <p:cNvSpPr/>
              <p:nvPr/>
            </p:nvSpPr>
            <p:spPr>
              <a:xfrm rot="19927819">
                <a:off x="767189" y="1556065"/>
                <a:ext cx="1608853" cy="1441779"/>
              </a:xfrm>
              <a:custGeom>
                <a:avLst/>
                <a:gdLst>
                  <a:gd name="connsiteX0" fmla="*/ 0 w 1533224"/>
                  <a:gd name="connsiteY0" fmla="*/ 674400 h 1348800"/>
                  <a:gd name="connsiteX1" fmla="*/ 766612 w 1533224"/>
                  <a:gd name="connsiteY1" fmla="*/ 0 h 1348800"/>
                  <a:gd name="connsiteX2" fmla="*/ 1533224 w 1533224"/>
                  <a:gd name="connsiteY2" fmla="*/ 674400 h 1348800"/>
                  <a:gd name="connsiteX3" fmla="*/ 766612 w 1533224"/>
                  <a:gd name="connsiteY3" fmla="*/ 1348800 h 1348800"/>
                  <a:gd name="connsiteX4" fmla="*/ 0 w 1533224"/>
                  <a:gd name="connsiteY4" fmla="*/ 674400 h 1348800"/>
                  <a:gd name="connsiteX0" fmla="*/ 0 w 1807544"/>
                  <a:gd name="connsiteY0" fmla="*/ 452864 h 1358788"/>
                  <a:gd name="connsiteX1" fmla="*/ 1040932 w 1807544"/>
                  <a:gd name="connsiteY1" fmla="*/ 7064 h 1358788"/>
                  <a:gd name="connsiteX2" fmla="*/ 1807544 w 1807544"/>
                  <a:gd name="connsiteY2" fmla="*/ 681464 h 1358788"/>
                  <a:gd name="connsiteX3" fmla="*/ 1040932 w 1807544"/>
                  <a:gd name="connsiteY3" fmla="*/ 1355864 h 1358788"/>
                  <a:gd name="connsiteX4" fmla="*/ 0 w 1807544"/>
                  <a:gd name="connsiteY4" fmla="*/ 452864 h 1358788"/>
                  <a:gd name="connsiteX0" fmla="*/ 0 w 1975184"/>
                  <a:gd name="connsiteY0" fmla="*/ 446670 h 1349750"/>
                  <a:gd name="connsiteX1" fmla="*/ 1040932 w 1975184"/>
                  <a:gd name="connsiteY1" fmla="*/ 870 h 1349750"/>
                  <a:gd name="connsiteX2" fmla="*/ 1975184 w 1975184"/>
                  <a:gd name="connsiteY2" fmla="*/ 400950 h 1349750"/>
                  <a:gd name="connsiteX3" fmla="*/ 1040932 w 1975184"/>
                  <a:gd name="connsiteY3" fmla="*/ 1349670 h 1349750"/>
                  <a:gd name="connsiteX4" fmla="*/ 0 w 1975184"/>
                  <a:gd name="connsiteY4" fmla="*/ 446670 h 1349750"/>
                  <a:gd name="connsiteX0" fmla="*/ 115 w 1975299"/>
                  <a:gd name="connsiteY0" fmla="*/ 446670 h 1745952"/>
                  <a:gd name="connsiteX1" fmla="*/ 1041047 w 1975299"/>
                  <a:gd name="connsiteY1" fmla="*/ 870 h 1745952"/>
                  <a:gd name="connsiteX2" fmla="*/ 1975299 w 1975299"/>
                  <a:gd name="connsiteY2" fmla="*/ 400950 h 1745952"/>
                  <a:gd name="connsiteX3" fmla="*/ 980087 w 1975299"/>
                  <a:gd name="connsiteY3" fmla="*/ 1745910 h 1745952"/>
                  <a:gd name="connsiteX4" fmla="*/ 115 w 1975299"/>
                  <a:gd name="connsiteY4" fmla="*/ 446670 h 1745952"/>
                  <a:gd name="connsiteX0" fmla="*/ 8 w 1975192"/>
                  <a:gd name="connsiteY0" fmla="*/ 537561 h 1836844"/>
                  <a:gd name="connsiteX1" fmla="*/ 964740 w 1975192"/>
                  <a:gd name="connsiteY1" fmla="*/ 321 h 1836844"/>
                  <a:gd name="connsiteX2" fmla="*/ 1975192 w 1975192"/>
                  <a:gd name="connsiteY2" fmla="*/ 491841 h 1836844"/>
                  <a:gd name="connsiteX3" fmla="*/ 979980 w 1975192"/>
                  <a:gd name="connsiteY3" fmla="*/ 1836801 h 1836844"/>
                  <a:gd name="connsiteX4" fmla="*/ 8 w 1975192"/>
                  <a:gd name="connsiteY4" fmla="*/ 537561 h 1836844"/>
                  <a:gd name="connsiteX0" fmla="*/ 8 w 2219032"/>
                  <a:gd name="connsiteY0" fmla="*/ 537240 h 1836480"/>
                  <a:gd name="connsiteX1" fmla="*/ 964740 w 2219032"/>
                  <a:gd name="connsiteY1" fmla="*/ 0 h 1836480"/>
                  <a:gd name="connsiteX2" fmla="*/ 2219032 w 2219032"/>
                  <a:gd name="connsiteY2" fmla="*/ 537240 h 1836480"/>
                  <a:gd name="connsiteX3" fmla="*/ 979980 w 2219032"/>
                  <a:gd name="connsiteY3" fmla="*/ 1836480 h 1836480"/>
                  <a:gd name="connsiteX4" fmla="*/ 8 w 2219032"/>
                  <a:gd name="connsiteY4" fmla="*/ 537240 h 183648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223 w 2220247"/>
                  <a:gd name="connsiteY0" fmla="*/ 567720 h 1866960"/>
                  <a:gd name="connsiteX1" fmla="*/ 1179315 w 2220247"/>
                  <a:gd name="connsiteY1" fmla="*/ 0 h 1866960"/>
                  <a:gd name="connsiteX2" fmla="*/ 2220247 w 2220247"/>
                  <a:gd name="connsiteY2" fmla="*/ 567720 h 1866960"/>
                  <a:gd name="connsiteX3" fmla="*/ 981195 w 2220247"/>
                  <a:gd name="connsiteY3" fmla="*/ 1866960 h 1866960"/>
                  <a:gd name="connsiteX4" fmla="*/ 1223 w 2220247"/>
                  <a:gd name="connsiteY4" fmla="*/ 567720 h 1866960"/>
                  <a:gd name="connsiteX0" fmla="*/ 146 w 2219170"/>
                  <a:gd name="connsiteY0" fmla="*/ 569500 h 1868740"/>
                  <a:gd name="connsiteX1" fmla="*/ 1178238 w 2219170"/>
                  <a:gd name="connsiteY1" fmla="*/ 1780 h 1868740"/>
                  <a:gd name="connsiteX2" fmla="*/ 2219170 w 2219170"/>
                  <a:gd name="connsiteY2" fmla="*/ 569500 h 1868740"/>
                  <a:gd name="connsiteX3" fmla="*/ 980118 w 2219170"/>
                  <a:gd name="connsiteY3" fmla="*/ 1868740 h 1868740"/>
                  <a:gd name="connsiteX4" fmla="*/ 146 w 2219170"/>
                  <a:gd name="connsiteY4" fmla="*/ 569500 h 1868740"/>
                  <a:gd name="connsiteX0" fmla="*/ 151 w 2219175"/>
                  <a:gd name="connsiteY0" fmla="*/ 581105 h 1880345"/>
                  <a:gd name="connsiteX1" fmla="*/ 1178243 w 2219175"/>
                  <a:gd name="connsiteY1" fmla="*/ 13385 h 1880345"/>
                  <a:gd name="connsiteX2" fmla="*/ 2219175 w 2219175"/>
                  <a:gd name="connsiteY2" fmla="*/ 581105 h 1880345"/>
                  <a:gd name="connsiteX3" fmla="*/ 980123 w 2219175"/>
                  <a:gd name="connsiteY3" fmla="*/ 1880345 h 1880345"/>
                  <a:gd name="connsiteX4" fmla="*/ 151 w 2219175"/>
                  <a:gd name="connsiteY4" fmla="*/ 581105 h 1880345"/>
                  <a:gd name="connsiteX0" fmla="*/ 156 w 2574895"/>
                  <a:gd name="connsiteY0" fmla="*/ 590321 h 1895147"/>
                  <a:gd name="connsiteX1" fmla="*/ 1178248 w 2574895"/>
                  <a:gd name="connsiteY1" fmla="*/ 22601 h 1895147"/>
                  <a:gd name="connsiteX2" fmla="*/ 2574896 w 2574895"/>
                  <a:gd name="connsiteY2" fmla="*/ 909147 h 1895147"/>
                  <a:gd name="connsiteX3" fmla="*/ 980128 w 2574895"/>
                  <a:gd name="connsiteY3" fmla="*/ 1889561 h 1895147"/>
                  <a:gd name="connsiteX4" fmla="*/ 156 w 2574895"/>
                  <a:gd name="connsiteY4" fmla="*/ 590321 h 189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895" h="1895147">
                    <a:moveTo>
                      <a:pt x="156" y="590321"/>
                    </a:moveTo>
                    <a:cubicBezTo>
                      <a:pt x="-12544" y="-40879"/>
                      <a:pt x="749125" y="-30537"/>
                      <a:pt x="1178248" y="22601"/>
                    </a:cubicBezTo>
                    <a:cubicBezTo>
                      <a:pt x="1607371" y="75739"/>
                      <a:pt x="2574896" y="536686"/>
                      <a:pt x="2574896" y="909147"/>
                    </a:cubicBezTo>
                    <a:cubicBezTo>
                      <a:pt x="2498696" y="1616888"/>
                      <a:pt x="1409251" y="1942699"/>
                      <a:pt x="980128" y="1889561"/>
                    </a:cubicBezTo>
                    <a:cubicBezTo>
                      <a:pt x="551005" y="1836423"/>
                      <a:pt x="12856" y="1221521"/>
                      <a:pt x="156" y="5903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50" name="Téglalap 49"/>
            <p:cNvSpPr/>
            <p:nvPr/>
          </p:nvSpPr>
          <p:spPr>
            <a:xfrm>
              <a:off x="7902861" y="3111863"/>
              <a:ext cx="3146814" cy="2067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000" dirty="0"/>
                <a:t>Mutassátok be egymásnak a  jeleneteket!</a:t>
              </a:r>
            </a:p>
            <a:p>
              <a:endParaRPr lang="hu-HU" sz="2000" dirty="0"/>
            </a:p>
          </p:txBody>
        </p:sp>
      </p:grpSp>
      <p:pic>
        <p:nvPicPr>
          <p:cNvPr id="53" name="Kép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4087" cy="1368000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511732" y="2101196"/>
            <a:ext cx="180000" cy="533122"/>
            <a:chOff x="511732" y="2101196"/>
            <a:chExt cx="180000" cy="533122"/>
          </a:xfrm>
        </p:grpSpPr>
        <p:sp>
          <p:nvSpPr>
            <p:cNvPr id="55" name="Ellipszis 1"/>
            <p:cNvSpPr/>
            <p:nvPr/>
          </p:nvSpPr>
          <p:spPr>
            <a:xfrm>
              <a:off x="547732" y="2526318"/>
              <a:ext cx="108000" cy="108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1"/>
            <p:cNvSpPr/>
            <p:nvPr/>
          </p:nvSpPr>
          <p:spPr>
            <a:xfrm>
              <a:off x="529732" y="2331757"/>
              <a:ext cx="144000" cy="144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1"/>
            <p:cNvSpPr/>
            <p:nvPr/>
          </p:nvSpPr>
          <p:spPr>
            <a:xfrm>
              <a:off x="511732" y="2101196"/>
              <a:ext cx="180000" cy="180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11297614" y="296976"/>
            <a:ext cx="180000" cy="533122"/>
            <a:chOff x="511732" y="2101196"/>
            <a:chExt cx="180000" cy="533122"/>
          </a:xfrm>
        </p:grpSpPr>
        <p:sp>
          <p:nvSpPr>
            <p:cNvPr id="60" name="Ellipszis 1"/>
            <p:cNvSpPr/>
            <p:nvPr/>
          </p:nvSpPr>
          <p:spPr>
            <a:xfrm>
              <a:off x="547732" y="2526318"/>
              <a:ext cx="108000" cy="108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1"/>
            <p:cNvSpPr/>
            <p:nvPr/>
          </p:nvSpPr>
          <p:spPr>
            <a:xfrm>
              <a:off x="529732" y="2331757"/>
              <a:ext cx="144000" cy="144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1"/>
            <p:cNvSpPr/>
            <p:nvPr/>
          </p:nvSpPr>
          <p:spPr>
            <a:xfrm>
              <a:off x="511732" y="2101196"/>
              <a:ext cx="180000" cy="180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105221" y="5580911"/>
            <a:ext cx="4173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HÍVŐ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5068918" y="685717"/>
            <a:ext cx="4173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HÍVŐ</a:t>
            </a:r>
          </a:p>
        </p:txBody>
      </p:sp>
      <p:sp>
        <p:nvSpPr>
          <p:cNvPr id="64" name="Szövegdoboz 63"/>
          <p:cNvSpPr txBox="1"/>
          <p:nvPr/>
        </p:nvSpPr>
        <p:spPr>
          <a:xfrm>
            <a:off x="1467488" y="296976"/>
            <a:ext cx="201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HÍVŐ</a:t>
            </a:r>
          </a:p>
        </p:txBody>
      </p:sp>
      <p:sp>
        <p:nvSpPr>
          <p:cNvPr id="65" name="Szövegdoboz 64"/>
          <p:cNvSpPr txBox="1"/>
          <p:nvPr/>
        </p:nvSpPr>
        <p:spPr>
          <a:xfrm>
            <a:off x="5405494" y="4755823"/>
            <a:ext cx="201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349896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HÍVŐ</a:t>
            </a:r>
          </a:p>
        </p:txBody>
      </p:sp>
    </p:spTree>
    <p:extLst>
      <p:ext uri="{BB962C8B-B14F-4D97-AF65-F5344CB8AC3E}">
        <p14:creationId xmlns:p14="http://schemas.microsoft.com/office/powerpoint/2010/main" val="12090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beltéri, személy látható&#10;&#10;Automatikusan generált leírás">
            <a:extLst>
              <a:ext uri="{FF2B5EF4-FFF2-40B4-BE49-F238E27FC236}">
                <a16:creationId xmlns:a16="http://schemas.microsoft.com/office/drawing/2014/main" id="{6EC0436E-83CA-4515-88B5-E7359ED1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/>
          <a:stretch/>
        </p:blipFill>
        <p:spPr>
          <a:xfrm>
            <a:off x="-23057" y="0"/>
            <a:ext cx="6048487" cy="6858000"/>
          </a:xfrm>
          <a:prstGeom prst="rect">
            <a:avLst/>
          </a:prstGeom>
        </p:spPr>
      </p:pic>
      <p:cxnSp>
        <p:nvCxnSpPr>
          <p:cNvPr id="14" name="Egyenes összekötő 13"/>
          <p:cNvCxnSpPr/>
          <p:nvPr/>
        </p:nvCxnSpPr>
        <p:spPr>
          <a:xfrm flipH="1">
            <a:off x="11870640" y="1125334"/>
            <a:ext cx="35444" cy="5920631"/>
          </a:xfrm>
          <a:prstGeom prst="line">
            <a:avLst/>
          </a:prstGeom>
          <a:ln w="41275" cap="rnd">
            <a:solidFill>
              <a:srgbClr val="34989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soportba foglalás 15"/>
          <p:cNvGrpSpPr/>
          <p:nvPr/>
        </p:nvGrpSpPr>
        <p:grpSpPr>
          <a:xfrm>
            <a:off x="11816084" y="439221"/>
            <a:ext cx="180000" cy="533122"/>
            <a:chOff x="511732" y="2101196"/>
            <a:chExt cx="180000" cy="533122"/>
          </a:xfrm>
        </p:grpSpPr>
        <p:sp>
          <p:nvSpPr>
            <p:cNvPr id="17" name="Ellipszis 1"/>
            <p:cNvSpPr/>
            <p:nvPr/>
          </p:nvSpPr>
          <p:spPr>
            <a:xfrm>
              <a:off x="547732" y="2526318"/>
              <a:ext cx="108000" cy="108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"/>
            <p:cNvSpPr/>
            <p:nvPr/>
          </p:nvSpPr>
          <p:spPr>
            <a:xfrm>
              <a:off x="529732" y="2331757"/>
              <a:ext cx="144000" cy="144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"/>
            <p:cNvSpPr/>
            <p:nvPr/>
          </p:nvSpPr>
          <p:spPr>
            <a:xfrm>
              <a:off x="511732" y="2101196"/>
              <a:ext cx="180000" cy="180000"/>
            </a:xfrm>
            <a:prstGeom prst="ellipse">
              <a:avLst/>
            </a:prstGeom>
            <a:solidFill>
              <a:srgbClr val="349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1" name="Ötszög 20"/>
          <p:cNvSpPr>
            <a:spLocks/>
          </p:cNvSpPr>
          <p:nvPr/>
        </p:nvSpPr>
        <p:spPr>
          <a:xfrm>
            <a:off x="7583538" y="315243"/>
            <a:ext cx="2619882" cy="1125334"/>
          </a:xfrm>
          <a:prstGeom prst="homePlate">
            <a:avLst>
              <a:gd name="adj" fmla="val 0"/>
            </a:avLst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hu-HU" sz="3200" dirty="0"/>
              <a:t>Beszéljétek meg!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5299073" y="1807078"/>
            <a:ext cx="5978013" cy="1736646"/>
          </a:xfrm>
          <a:prstGeom prst="roundRect">
            <a:avLst/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Milyen helyzetekben fordul elő, hogy valaki megvallja a hitét?</a:t>
            </a:r>
          </a:p>
          <a:p>
            <a:pPr algn="ctr"/>
            <a:r>
              <a:rPr lang="hu-HU" sz="2400" dirty="0"/>
              <a:t>Milyen helyzetekben szoktak hitvallást tenni? </a:t>
            </a:r>
          </a:p>
        </p:txBody>
      </p:sp>
      <p:sp>
        <p:nvSpPr>
          <p:cNvPr id="23" name="Lekerekített téglalap 22"/>
          <p:cNvSpPr>
            <a:spLocks noChangeAspect="1"/>
          </p:cNvSpPr>
          <p:nvPr/>
        </p:nvSpPr>
        <p:spPr>
          <a:xfrm>
            <a:off x="5299073" y="3910225"/>
            <a:ext cx="5978013" cy="949314"/>
          </a:xfrm>
          <a:prstGeom prst="roundRect">
            <a:avLst/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hu-HU" sz="3200" dirty="0"/>
              <a:t>Mire jó egy hitvallás?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299073" y="4905079"/>
            <a:ext cx="5978013" cy="1872216"/>
            <a:chOff x="3924060" y="4137099"/>
            <a:chExt cx="5978013" cy="1872216"/>
          </a:xfrm>
        </p:grpSpPr>
        <p:sp>
          <p:nvSpPr>
            <p:cNvPr id="24" name="Lekerekített téglalap 23"/>
            <p:cNvSpPr>
              <a:spLocks noChangeAspect="1"/>
            </p:cNvSpPr>
            <p:nvPr/>
          </p:nvSpPr>
          <p:spPr>
            <a:xfrm>
              <a:off x="3924060" y="4546785"/>
              <a:ext cx="5978013" cy="949314"/>
            </a:xfrm>
            <a:prstGeom prst="roundRect">
              <a:avLst/>
            </a:prstGeom>
            <a:solidFill>
              <a:schemeClr val="bg1"/>
            </a:solidFill>
            <a:effectLst>
              <a:outerShdw dist="38100" dir="2700000" sx="106000" sy="106000" algn="tl" rotWithShape="0">
                <a:srgbClr val="349896"/>
              </a:outerShdw>
            </a:effectLst>
          </p:spPr>
          <p:txBody>
            <a:bodyPr wrap="square" anchor="ctr" anchorCtr="0">
              <a:noAutofit/>
            </a:bodyPr>
            <a:lstStyle/>
            <a:p>
              <a:r>
                <a:rPr lang="hu-HU" sz="2400" dirty="0"/>
                <a:t>Miért jó, hogy létezik az                          ?</a:t>
              </a:r>
            </a:p>
          </p:txBody>
        </p:sp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91" b="95909" l="9984" r="952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48197" y="4137099"/>
              <a:ext cx="2599828" cy="1872216"/>
            </a:xfrm>
            <a:prstGeom prst="rect">
              <a:avLst/>
            </a:prstGeom>
          </p:spPr>
        </p:pic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6318E0B1-F8B7-4EC5-90E6-476D2A52BBDF}"/>
              </a:ext>
            </a:extLst>
          </p:cNvPr>
          <p:cNvSpPr txBox="1"/>
          <p:nvPr/>
        </p:nvSpPr>
        <p:spPr>
          <a:xfrm>
            <a:off x="4381500" y="-622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4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D7CC"/>
            </a:gs>
            <a:gs pos="0">
              <a:srgbClr val="FFFF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70788" y="149601"/>
            <a:ext cx="184981" cy="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08A73BB1-3228-477C-BB87-FE5A58DA1A9E}"/>
              </a:ext>
            </a:extLst>
          </p:cNvPr>
          <p:cNvSpPr/>
          <p:nvPr/>
        </p:nvSpPr>
        <p:spPr>
          <a:xfrm rot="1042878">
            <a:off x="1377219" y="588937"/>
            <a:ext cx="6128101" cy="6165056"/>
          </a:xfrm>
          <a:prstGeom prst="rect">
            <a:avLst/>
          </a:prstGeom>
          <a:noFill/>
          <a:ln w="444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4E7F671-4EFA-4808-B10B-35988A4BBD75}"/>
              </a:ext>
            </a:extLst>
          </p:cNvPr>
          <p:cNvSpPr/>
          <p:nvPr/>
        </p:nvSpPr>
        <p:spPr>
          <a:xfrm rot="1042878">
            <a:off x="2606427" y="930153"/>
            <a:ext cx="4776041" cy="1664878"/>
          </a:xfrm>
          <a:prstGeom prst="rect">
            <a:avLst/>
          </a:prstGeom>
          <a:solidFill>
            <a:srgbClr val="D8F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Hallgass meg egy éneket!</a:t>
            </a:r>
          </a:p>
        </p:txBody>
      </p:sp>
      <p:sp>
        <p:nvSpPr>
          <p:cNvPr id="8" name="Téglalap 7">
            <a:hlinkClick r:id="rId2"/>
            <a:extLst>
              <a:ext uri="{FF2B5EF4-FFF2-40B4-BE49-F238E27FC236}">
                <a16:creationId xmlns:a16="http://schemas.microsoft.com/office/drawing/2014/main" id="{07141BC4-838C-444F-8D0E-A74D6C94D827}"/>
              </a:ext>
            </a:extLst>
          </p:cNvPr>
          <p:cNvSpPr/>
          <p:nvPr/>
        </p:nvSpPr>
        <p:spPr>
          <a:xfrm rot="1042878">
            <a:off x="188022" y="1938136"/>
            <a:ext cx="4254777" cy="1909175"/>
          </a:xfrm>
          <a:prstGeom prst="rect">
            <a:avLst/>
          </a:prstGeom>
          <a:solidFill>
            <a:srgbClr val="D8F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Kattints ide!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7AD5EC6-E8ED-4802-B831-A0B3223F23A6}"/>
              </a:ext>
            </a:extLst>
          </p:cNvPr>
          <p:cNvSpPr/>
          <p:nvPr/>
        </p:nvSpPr>
        <p:spPr>
          <a:xfrm rot="1042878">
            <a:off x="4364299" y="3184337"/>
            <a:ext cx="3772548" cy="1909175"/>
          </a:xfrm>
          <a:prstGeom prst="rect">
            <a:avLst/>
          </a:prstGeom>
          <a:solidFill>
            <a:srgbClr val="D8F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Figyelj az ének szövegére!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4130B73-15A7-48F6-A3BD-E4D6CB5E7894}"/>
              </a:ext>
            </a:extLst>
          </p:cNvPr>
          <p:cNvSpPr/>
          <p:nvPr/>
        </p:nvSpPr>
        <p:spPr>
          <a:xfrm rot="1042878">
            <a:off x="395233" y="4409944"/>
            <a:ext cx="5762211" cy="1664878"/>
          </a:xfrm>
          <a:prstGeom prst="rect">
            <a:avLst/>
          </a:prstGeom>
          <a:solidFill>
            <a:srgbClr val="D8F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Mit mond az ének Jézusról?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706034" y="2169959"/>
            <a:ext cx="2901447" cy="2554545"/>
          </a:xfrm>
          <a:prstGeom prst="rect">
            <a:avLst/>
          </a:prstGeom>
          <a:solidFill>
            <a:srgbClr val="D8F2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349896"/>
                </a:solidFill>
              </a:rPr>
              <a:t>Szívvel elhiszem, szájjal megvallom</a:t>
            </a:r>
          </a:p>
        </p:txBody>
      </p:sp>
    </p:spTree>
    <p:extLst>
      <p:ext uri="{BB962C8B-B14F-4D97-AF65-F5344CB8AC3E}">
        <p14:creationId xmlns:p14="http://schemas.microsoft.com/office/powerpoint/2010/main" val="23295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43128" y="17605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1575"/>
            <a:ext cx="1376365" cy="1368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1683350" y="591836"/>
            <a:ext cx="8848448" cy="5738097"/>
            <a:chOff x="2032334" y="751320"/>
            <a:chExt cx="8848448" cy="5738097"/>
          </a:xfrm>
        </p:grpSpPr>
        <p:sp>
          <p:nvSpPr>
            <p:cNvPr id="6" name="Lekerekített téglalap 5"/>
            <p:cNvSpPr/>
            <p:nvPr/>
          </p:nvSpPr>
          <p:spPr>
            <a:xfrm>
              <a:off x="2032334" y="751320"/>
              <a:ext cx="4365909" cy="5674328"/>
            </a:xfrm>
            <a:prstGeom prst="roundRect">
              <a:avLst>
                <a:gd name="adj" fmla="val 11256"/>
              </a:avLst>
            </a:prstGeom>
            <a:gradFill>
              <a:gsLst>
                <a:gs pos="48279">
                  <a:srgbClr val="C7ECEB"/>
                </a:gs>
                <a:gs pos="84000">
                  <a:srgbClr val="349896"/>
                </a:gs>
                <a:gs pos="21000">
                  <a:srgbClr val="349896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2318100" y="1006466"/>
              <a:ext cx="3924458" cy="514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396000" rtlCol="0" anchor="t" anchorCtr="0"/>
            <a:lstStyle/>
            <a:p>
              <a:endPara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hu-HU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Mit hiszel?</a:t>
              </a:r>
              <a:endPara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Lekerekített téglalap 8"/>
            <p:cNvSpPr/>
            <p:nvPr/>
          </p:nvSpPr>
          <p:spPr>
            <a:xfrm flipH="1">
              <a:off x="6514873" y="751320"/>
              <a:ext cx="4365909" cy="5674328"/>
            </a:xfrm>
            <a:prstGeom prst="roundRect">
              <a:avLst>
                <a:gd name="adj" fmla="val 11256"/>
              </a:avLst>
            </a:prstGeom>
            <a:gradFill>
              <a:gsLst>
                <a:gs pos="48279">
                  <a:srgbClr val="C7ECEB"/>
                </a:gs>
                <a:gs pos="84000">
                  <a:srgbClr val="349896"/>
                </a:gs>
                <a:gs pos="21000">
                  <a:srgbClr val="349896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 flipH="1">
              <a:off x="6623933" y="1016667"/>
              <a:ext cx="3924458" cy="514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1" name="Csoportba foglalás 10"/>
            <p:cNvGrpSpPr/>
            <p:nvPr/>
          </p:nvGrpSpPr>
          <p:grpSpPr>
            <a:xfrm>
              <a:off x="5836053" y="1242681"/>
              <a:ext cx="1104656" cy="285691"/>
              <a:chOff x="4604153" y="1304145"/>
              <a:chExt cx="1017193" cy="257949"/>
            </a:xfrm>
          </p:grpSpPr>
          <p:sp>
            <p:nvSpPr>
              <p:cNvPr id="12" name="Folyamatábra: Bekötés 11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olyamatábra: Bekötés 12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églalap 13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églalap 14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Csoportba foglalás 15"/>
            <p:cNvGrpSpPr/>
            <p:nvPr/>
          </p:nvGrpSpPr>
          <p:grpSpPr>
            <a:xfrm>
              <a:off x="5846105" y="1793718"/>
              <a:ext cx="1104656" cy="285691"/>
              <a:chOff x="4604153" y="1304145"/>
              <a:chExt cx="1017193" cy="257949"/>
            </a:xfrm>
          </p:grpSpPr>
          <p:sp>
            <p:nvSpPr>
              <p:cNvPr id="17" name="Folyamatábra: Bekötés 16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olyamatábra: Bekötés 17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églalap 18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églalap 19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Csoportba foglalás 20"/>
            <p:cNvGrpSpPr/>
            <p:nvPr/>
          </p:nvGrpSpPr>
          <p:grpSpPr>
            <a:xfrm>
              <a:off x="5836053" y="2393309"/>
              <a:ext cx="1104656" cy="285691"/>
              <a:chOff x="4604153" y="1304145"/>
              <a:chExt cx="1017193" cy="257949"/>
            </a:xfrm>
          </p:grpSpPr>
          <p:sp>
            <p:nvSpPr>
              <p:cNvPr id="22" name="Folyamatábra: Bekötés 21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olyamatábra: Bekötés 22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églalap 23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églalap 24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Csoportba foglalás 25"/>
            <p:cNvGrpSpPr/>
            <p:nvPr/>
          </p:nvGrpSpPr>
          <p:grpSpPr>
            <a:xfrm>
              <a:off x="5846105" y="2992901"/>
              <a:ext cx="1104656" cy="285691"/>
              <a:chOff x="4604153" y="1304145"/>
              <a:chExt cx="1017193" cy="257949"/>
            </a:xfrm>
          </p:grpSpPr>
          <p:sp>
            <p:nvSpPr>
              <p:cNvPr id="27" name="Folyamatábra: Bekötés 26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olyamatábra: Bekötés 27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églalap 28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églalap 29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Csoportba foglalás 30"/>
            <p:cNvGrpSpPr/>
            <p:nvPr/>
          </p:nvGrpSpPr>
          <p:grpSpPr>
            <a:xfrm>
              <a:off x="5846105" y="3651166"/>
              <a:ext cx="1104656" cy="285691"/>
              <a:chOff x="4604153" y="1304145"/>
              <a:chExt cx="1017193" cy="257949"/>
            </a:xfrm>
          </p:grpSpPr>
          <p:sp>
            <p:nvSpPr>
              <p:cNvPr id="32" name="Folyamatábra: Bekötés 31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olyamatábra: Bekötés 32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églalap 33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églalap 34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Téglalap 35"/>
            <p:cNvSpPr/>
            <p:nvPr/>
          </p:nvSpPr>
          <p:spPr>
            <a:xfrm flipH="1">
              <a:off x="2215104" y="5245095"/>
              <a:ext cx="3767835" cy="1244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chemeClr val="tx1"/>
                  </a:solidFill>
                </a:rPr>
                <a:t>Írd le a választ a füzetedbe!</a:t>
              </a:r>
            </a:p>
            <a:p>
              <a:pPr algn="ctr"/>
              <a:endParaRPr lang="hu-HU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Csoportba foglalás 36"/>
            <p:cNvGrpSpPr/>
            <p:nvPr/>
          </p:nvGrpSpPr>
          <p:grpSpPr>
            <a:xfrm>
              <a:off x="5856157" y="4202203"/>
              <a:ext cx="1104656" cy="285691"/>
              <a:chOff x="4604153" y="1304145"/>
              <a:chExt cx="1017193" cy="257949"/>
            </a:xfrm>
          </p:grpSpPr>
          <p:sp>
            <p:nvSpPr>
              <p:cNvPr id="38" name="Folyamatábra: Bekötés 37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olyamatábra: Bekötés 38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églalap 39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églalap 40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5846105" y="4801795"/>
              <a:ext cx="1104656" cy="285691"/>
              <a:chOff x="4604153" y="1304145"/>
              <a:chExt cx="1017193" cy="257949"/>
            </a:xfrm>
          </p:grpSpPr>
          <p:sp>
            <p:nvSpPr>
              <p:cNvPr id="43" name="Folyamatábra: Bekötés 42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olyamatábra: Bekötés 43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églalap 44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églalap 45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5856157" y="5401386"/>
              <a:ext cx="1104656" cy="285691"/>
              <a:chOff x="4604153" y="1304145"/>
              <a:chExt cx="1017193" cy="257949"/>
            </a:xfrm>
          </p:grpSpPr>
          <p:sp>
            <p:nvSpPr>
              <p:cNvPr id="48" name="Folyamatábra: Bekötés 47"/>
              <p:cNvSpPr>
                <a:spLocks noChangeAspect="1"/>
              </p:cNvSpPr>
              <p:nvPr/>
            </p:nvSpPr>
            <p:spPr>
              <a:xfrm>
                <a:off x="4604153" y="1304145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olyamatábra: Bekötés 48"/>
              <p:cNvSpPr>
                <a:spLocks noChangeAspect="1"/>
              </p:cNvSpPr>
              <p:nvPr/>
            </p:nvSpPr>
            <p:spPr>
              <a:xfrm>
                <a:off x="5369346" y="1310094"/>
                <a:ext cx="252000" cy="252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églalap 49"/>
              <p:cNvSpPr/>
              <p:nvPr/>
            </p:nvSpPr>
            <p:spPr>
              <a:xfrm flipH="1" flipV="1">
                <a:off x="4747697" y="13404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églalap 50"/>
              <p:cNvSpPr/>
              <p:nvPr/>
            </p:nvSpPr>
            <p:spPr>
              <a:xfrm flipH="1" flipV="1">
                <a:off x="4747697" y="1442041"/>
                <a:ext cx="748618" cy="72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12" name="Egyenes összekötő 111"/>
          <p:cNvCxnSpPr/>
          <p:nvPr/>
        </p:nvCxnSpPr>
        <p:spPr>
          <a:xfrm>
            <a:off x="6895015" y="4215488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>
            <a:off x="6895015" y="4687657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>
            <a:off x="6895015" y="5159826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114"/>
          <p:cNvCxnSpPr/>
          <p:nvPr/>
        </p:nvCxnSpPr>
        <p:spPr>
          <a:xfrm>
            <a:off x="6895015" y="5631998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>
            <a:off x="6895015" y="1382474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116"/>
          <p:cNvCxnSpPr/>
          <p:nvPr/>
        </p:nvCxnSpPr>
        <p:spPr>
          <a:xfrm>
            <a:off x="6895015" y="1854643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117"/>
          <p:cNvCxnSpPr/>
          <p:nvPr/>
        </p:nvCxnSpPr>
        <p:spPr>
          <a:xfrm>
            <a:off x="6895015" y="2326812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118"/>
          <p:cNvCxnSpPr/>
          <p:nvPr/>
        </p:nvCxnSpPr>
        <p:spPr>
          <a:xfrm>
            <a:off x="6895015" y="2798981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Csoportba foglalás 124"/>
          <p:cNvGrpSpPr/>
          <p:nvPr/>
        </p:nvGrpSpPr>
        <p:grpSpPr>
          <a:xfrm flipH="1" flipV="1">
            <a:off x="11289515" y="-17145"/>
            <a:ext cx="180000" cy="5483347"/>
            <a:chOff x="11450014" y="449376"/>
            <a:chExt cx="180000" cy="5483347"/>
          </a:xfrm>
        </p:grpSpPr>
        <p:cxnSp>
          <p:nvCxnSpPr>
            <p:cNvPr id="120" name="Egyenes összekötő 119"/>
            <p:cNvCxnSpPr/>
            <p:nvPr/>
          </p:nvCxnSpPr>
          <p:spPr>
            <a:xfrm flipH="1">
              <a:off x="11486014" y="1135488"/>
              <a:ext cx="54000" cy="4797235"/>
            </a:xfrm>
            <a:prstGeom prst="line">
              <a:avLst/>
            </a:prstGeom>
            <a:ln w="41275" cap="rnd">
              <a:solidFill>
                <a:srgbClr val="34989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Csoportba foglalás 120"/>
            <p:cNvGrpSpPr/>
            <p:nvPr/>
          </p:nvGrpSpPr>
          <p:grpSpPr>
            <a:xfrm>
              <a:off x="11450014" y="449376"/>
              <a:ext cx="180000" cy="533122"/>
              <a:chOff x="511732" y="2101196"/>
              <a:chExt cx="180000" cy="533122"/>
            </a:xfrm>
          </p:grpSpPr>
          <p:sp>
            <p:nvSpPr>
              <p:cNvPr id="122" name="Ellipszis 1"/>
              <p:cNvSpPr/>
              <p:nvPr/>
            </p:nvSpPr>
            <p:spPr>
              <a:xfrm>
                <a:off x="547732" y="2526318"/>
                <a:ext cx="108000" cy="108000"/>
              </a:xfrm>
              <a:prstGeom prst="ellipse">
                <a:avLst/>
              </a:prstGeom>
              <a:solidFill>
                <a:srgbClr val="3498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Ellipszis 1"/>
              <p:cNvSpPr/>
              <p:nvPr/>
            </p:nvSpPr>
            <p:spPr>
              <a:xfrm>
                <a:off x="529732" y="2331757"/>
                <a:ext cx="144000" cy="144000"/>
              </a:xfrm>
              <a:prstGeom prst="ellipse">
                <a:avLst/>
              </a:prstGeom>
              <a:solidFill>
                <a:srgbClr val="3498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"/>
              <p:cNvSpPr/>
              <p:nvPr/>
            </p:nvSpPr>
            <p:spPr>
              <a:xfrm>
                <a:off x="511732" y="2101196"/>
                <a:ext cx="180000" cy="180000"/>
              </a:xfrm>
              <a:prstGeom prst="ellipse">
                <a:avLst/>
              </a:prstGeom>
              <a:solidFill>
                <a:srgbClr val="3498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27" name="Szövegdoboz 126"/>
          <p:cNvSpPr txBox="1"/>
          <p:nvPr/>
        </p:nvSpPr>
        <p:spPr>
          <a:xfrm>
            <a:off x="6864496" y="2005378"/>
            <a:ext cx="30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Hiszem, hogy</a:t>
            </a:r>
          </a:p>
        </p:txBody>
      </p:sp>
      <p:sp>
        <p:nvSpPr>
          <p:cNvPr id="128" name="Szövegdoboz 127"/>
          <p:cNvSpPr txBox="1"/>
          <p:nvPr/>
        </p:nvSpPr>
        <p:spPr>
          <a:xfrm>
            <a:off x="6840892" y="1051909"/>
            <a:ext cx="30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Hiszem, hogy</a:t>
            </a:r>
          </a:p>
        </p:txBody>
      </p:sp>
      <p:sp>
        <p:nvSpPr>
          <p:cNvPr id="129" name="Szövegdoboz 128"/>
          <p:cNvSpPr txBox="1"/>
          <p:nvPr/>
        </p:nvSpPr>
        <p:spPr>
          <a:xfrm>
            <a:off x="6864496" y="2958847"/>
            <a:ext cx="30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Hiszem, hogy</a:t>
            </a:r>
          </a:p>
        </p:txBody>
      </p:sp>
      <p:sp>
        <p:nvSpPr>
          <p:cNvPr id="130" name="Szövegdoboz 129"/>
          <p:cNvSpPr txBox="1"/>
          <p:nvPr/>
        </p:nvSpPr>
        <p:spPr>
          <a:xfrm>
            <a:off x="6956354" y="3912316"/>
            <a:ext cx="30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Hiszem, hogy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>
            <a:off x="6895015" y="3271150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>
            <a:off x="6895015" y="3743319"/>
            <a:ext cx="2928395" cy="2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Szövegdoboz 132"/>
          <p:cNvSpPr txBox="1"/>
          <p:nvPr/>
        </p:nvSpPr>
        <p:spPr>
          <a:xfrm>
            <a:off x="6961327" y="4865784"/>
            <a:ext cx="30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5. Hiszem, hogy</a:t>
            </a:r>
          </a:p>
        </p:txBody>
      </p:sp>
      <p:sp>
        <p:nvSpPr>
          <p:cNvPr id="134" name="Szövegdoboz 133"/>
          <p:cNvSpPr txBox="1"/>
          <p:nvPr/>
        </p:nvSpPr>
        <p:spPr>
          <a:xfrm>
            <a:off x="2207909" y="2373376"/>
            <a:ext cx="3290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349896"/>
                </a:solidFill>
              </a:rPr>
              <a:t>1. Isten létezéséről</a:t>
            </a:r>
          </a:p>
          <a:p>
            <a:r>
              <a:rPr lang="hu-HU" sz="2800" dirty="0">
                <a:solidFill>
                  <a:srgbClr val="349896"/>
                </a:solidFill>
              </a:rPr>
              <a:t>2. Jézusról</a:t>
            </a:r>
          </a:p>
          <a:p>
            <a:r>
              <a:rPr lang="hu-HU" sz="2800" dirty="0">
                <a:solidFill>
                  <a:srgbClr val="349896"/>
                </a:solidFill>
              </a:rPr>
              <a:t>3. Szentlélekről</a:t>
            </a:r>
          </a:p>
          <a:p>
            <a:r>
              <a:rPr lang="hu-HU" sz="2800" dirty="0">
                <a:solidFill>
                  <a:srgbClr val="349896"/>
                </a:solidFill>
              </a:rPr>
              <a:t>4. A világ keletkezéséről</a:t>
            </a:r>
          </a:p>
          <a:p>
            <a:r>
              <a:rPr lang="hu-HU" sz="2800" dirty="0">
                <a:solidFill>
                  <a:srgbClr val="349896"/>
                </a:solidFill>
              </a:rPr>
              <a:t>5. A csodákról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188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3" grpId="0"/>
      <p:bldP spid="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CC"/>
            </a:gs>
            <a:gs pos="97000">
              <a:srgbClr val="33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zövegdoboz 40">
            <a:extLst>
              <a:ext uri="{FF2B5EF4-FFF2-40B4-BE49-F238E27FC236}">
                <a16:creationId xmlns:a16="http://schemas.microsoft.com/office/drawing/2014/main" id="{A00E240B-313F-435B-BF9A-1D6546D0B3C2}"/>
              </a:ext>
            </a:extLst>
          </p:cNvPr>
          <p:cNvSpPr txBox="1"/>
          <p:nvPr/>
        </p:nvSpPr>
        <p:spPr>
          <a:xfrm>
            <a:off x="671894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29994B39-6E5B-47F5-9A6B-03D0656CBBFD}"/>
              </a:ext>
            </a:extLst>
          </p:cNvPr>
          <p:cNvSpPr txBox="1"/>
          <p:nvPr/>
        </p:nvSpPr>
        <p:spPr>
          <a:xfrm>
            <a:off x="1712164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2DFE6203-3CA2-4F43-BE7F-4E1CD8111FE6}"/>
              </a:ext>
            </a:extLst>
          </p:cNvPr>
          <p:cNvSpPr txBox="1"/>
          <p:nvPr/>
        </p:nvSpPr>
        <p:spPr>
          <a:xfrm>
            <a:off x="2787133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0B4784C0-BB84-4CE6-90E2-18044F63A744}"/>
              </a:ext>
            </a:extLst>
          </p:cNvPr>
          <p:cNvSpPr txBox="1"/>
          <p:nvPr/>
        </p:nvSpPr>
        <p:spPr>
          <a:xfrm>
            <a:off x="3725009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15023898-87E0-400F-9A24-447F65DF49BB}"/>
              </a:ext>
            </a:extLst>
          </p:cNvPr>
          <p:cNvSpPr txBox="1"/>
          <p:nvPr/>
        </p:nvSpPr>
        <p:spPr>
          <a:xfrm>
            <a:off x="4369864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53618BA6-889C-4806-8173-F879DC80E2CD}"/>
              </a:ext>
            </a:extLst>
          </p:cNvPr>
          <p:cNvSpPr txBox="1"/>
          <p:nvPr/>
        </p:nvSpPr>
        <p:spPr>
          <a:xfrm>
            <a:off x="5109324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F3D2D699-2AC2-4756-8DB0-9F32FF4D17D8}"/>
              </a:ext>
            </a:extLst>
          </p:cNvPr>
          <p:cNvSpPr txBox="1"/>
          <p:nvPr/>
        </p:nvSpPr>
        <p:spPr>
          <a:xfrm>
            <a:off x="6188646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8316398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7306523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Á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9026505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9796633" y="594653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Ó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4133725" y="1931331"/>
            <a:ext cx="3927987" cy="1055608"/>
          </a:xfrm>
          <a:prstGeom prst="roundRect">
            <a:avLst/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rgbClr val="349896"/>
                </a:solidFill>
              </a:rPr>
              <a:t>Tudod, hogy mit jelent ez a szó?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00E240B-313F-435B-BF9A-1D6546D0B3C2}"/>
              </a:ext>
            </a:extLst>
          </p:cNvPr>
          <p:cNvSpPr txBox="1"/>
          <p:nvPr/>
        </p:nvSpPr>
        <p:spPr>
          <a:xfrm>
            <a:off x="669969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9994B39-6E5B-47F5-9A6B-03D0656CBBFD}"/>
              </a:ext>
            </a:extLst>
          </p:cNvPr>
          <p:cNvSpPr txBox="1"/>
          <p:nvPr/>
        </p:nvSpPr>
        <p:spPr>
          <a:xfrm>
            <a:off x="1710239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O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DFE6203-3CA2-4F43-BE7F-4E1CD8111FE6}"/>
              </a:ext>
            </a:extLst>
          </p:cNvPr>
          <p:cNvSpPr txBox="1"/>
          <p:nvPr/>
        </p:nvSpPr>
        <p:spPr>
          <a:xfrm>
            <a:off x="2785208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B4784C0-BB84-4CE6-90E2-18044F63A744}"/>
              </a:ext>
            </a:extLst>
          </p:cNvPr>
          <p:cNvSpPr txBox="1"/>
          <p:nvPr/>
        </p:nvSpPr>
        <p:spPr>
          <a:xfrm>
            <a:off x="3723084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F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5023898-87E0-400F-9A24-447F65DF49BB}"/>
              </a:ext>
            </a:extLst>
          </p:cNvPr>
          <p:cNvSpPr txBox="1"/>
          <p:nvPr/>
        </p:nvSpPr>
        <p:spPr>
          <a:xfrm>
            <a:off x="4367939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3618BA6-889C-4806-8173-F879DC80E2CD}"/>
              </a:ext>
            </a:extLst>
          </p:cNvPr>
          <p:cNvSpPr txBox="1"/>
          <p:nvPr/>
        </p:nvSpPr>
        <p:spPr>
          <a:xfrm>
            <a:off x="5107399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3D2D699-2AC2-4756-8DB0-9F32FF4D17D8}"/>
              </a:ext>
            </a:extLst>
          </p:cNvPr>
          <p:cNvSpPr txBox="1"/>
          <p:nvPr/>
        </p:nvSpPr>
        <p:spPr>
          <a:xfrm>
            <a:off x="6186721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8314473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7304598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Á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9024580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9794708" y="592724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Rounded MT Bold" panose="020F0704030504030204" pitchFamily="34" charset="0"/>
              </a:rPr>
              <a:t>Ó</a:t>
            </a:r>
          </a:p>
        </p:txBody>
      </p:sp>
      <p:sp>
        <p:nvSpPr>
          <p:cNvPr id="18" name="Lekerekített téglalap 17">
            <a:hlinkClick r:id="rId2"/>
          </p:cNvPr>
          <p:cNvSpPr/>
          <p:nvPr/>
        </p:nvSpPr>
        <p:spPr>
          <a:xfrm>
            <a:off x="4132006" y="3172143"/>
            <a:ext cx="3927987" cy="1736646"/>
          </a:xfrm>
          <a:prstGeom prst="roundRect">
            <a:avLst/>
          </a:prstGeom>
          <a:solidFill>
            <a:schemeClr val="bg1"/>
          </a:solidFill>
          <a:effectLst>
            <a:outerShdw dist="38100" dir="2700000" sx="106000" sy="106000" algn="tl" rotWithShape="0">
              <a:srgbClr val="349896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Olvasd el </a:t>
            </a:r>
            <a:r>
              <a:rPr lang="hu-HU" sz="2400" dirty="0" smtClean="0"/>
              <a:t>a </a:t>
            </a:r>
          </a:p>
          <a:p>
            <a:pPr algn="ctr"/>
            <a:r>
              <a:rPr lang="hu-HU" sz="2400" b="1" dirty="0" smtClean="0"/>
              <a:t>Tudod-e? </a:t>
            </a:r>
          </a:p>
          <a:p>
            <a:pPr algn="ctr"/>
            <a:r>
              <a:rPr lang="hu-HU" sz="2400" dirty="0" smtClean="0"/>
              <a:t>szakaszt a tankönyvben! </a:t>
            </a:r>
          </a:p>
          <a:p>
            <a:pPr algn="ctr"/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Kattints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ide!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00E240B-313F-435B-BF9A-1D6546D0B3C2}"/>
              </a:ext>
            </a:extLst>
          </p:cNvPr>
          <p:cNvSpPr txBox="1"/>
          <p:nvPr/>
        </p:nvSpPr>
        <p:spPr>
          <a:xfrm>
            <a:off x="1203620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9994B39-6E5B-47F5-9A6B-03D0656CBBFD}"/>
              </a:ext>
            </a:extLst>
          </p:cNvPr>
          <p:cNvSpPr txBox="1"/>
          <p:nvPr/>
        </p:nvSpPr>
        <p:spPr>
          <a:xfrm>
            <a:off x="2116094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2DFE6203-3CA2-4F43-BE7F-4E1CD8111FE6}"/>
              </a:ext>
            </a:extLst>
          </p:cNvPr>
          <p:cNvSpPr txBox="1"/>
          <p:nvPr/>
        </p:nvSpPr>
        <p:spPr>
          <a:xfrm>
            <a:off x="3028568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0B4784C0-BB84-4CE6-90E2-18044F63A744}"/>
              </a:ext>
            </a:extLst>
          </p:cNvPr>
          <p:cNvSpPr txBox="1"/>
          <p:nvPr/>
        </p:nvSpPr>
        <p:spPr>
          <a:xfrm>
            <a:off x="3941042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5023898-87E0-400F-9A24-447F65DF49BB}"/>
              </a:ext>
            </a:extLst>
          </p:cNvPr>
          <p:cNvSpPr txBox="1"/>
          <p:nvPr/>
        </p:nvSpPr>
        <p:spPr>
          <a:xfrm>
            <a:off x="4853516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3618BA6-889C-4806-8173-F879DC80E2CD}"/>
              </a:ext>
            </a:extLst>
          </p:cNvPr>
          <p:cNvSpPr txBox="1"/>
          <p:nvPr/>
        </p:nvSpPr>
        <p:spPr>
          <a:xfrm>
            <a:off x="5765990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Ő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3D2D699-2AC2-4756-8DB0-9F32FF4D17D8}"/>
              </a:ext>
            </a:extLst>
          </p:cNvPr>
          <p:cNvSpPr txBox="1"/>
          <p:nvPr/>
        </p:nvSpPr>
        <p:spPr>
          <a:xfrm>
            <a:off x="6678464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8036239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7331282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Í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8896574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É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471CF44-3787-4E37-9559-63C674231233}"/>
              </a:ext>
            </a:extLst>
          </p:cNvPr>
          <p:cNvSpPr txBox="1"/>
          <p:nvPr/>
        </p:nvSpPr>
        <p:spPr>
          <a:xfrm>
            <a:off x="9756221" y="5131928"/>
            <a:ext cx="97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>
                <a:solidFill>
                  <a:srgbClr val="349896"/>
                </a:solidFill>
                <a:latin typeface="Arial Black" panose="020B0A04020102020204" pitchFamily="34" charset="0"/>
              </a:rPr>
              <a:t>S</a:t>
            </a:r>
          </a:p>
        </p:txBody>
      </p:sp>
      <p:pic>
        <p:nvPicPr>
          <p:cNvPr id="52" name="Kép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360"/>
            <a:ext cx="139624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18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"/>
                            </p:stCondLst>
                            <p:childTnLst>
                              <p:par>
                                <p:cTn id="123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"/>
                            </p:stCondLst>
                            <p:childTnLst>
                              <p:par>
                                <p:cTn id="128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3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"/>
                            </p:stCondLst>
                            <p:childTnLst>
                              <p:par>
                                <p:cTn id="14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900"/>
                            </p:stCondLst>
                            <p:childTnLst>
                              <p:par>
                                <p:cTn id="148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50"/>
                            </p:stCondLst>
                            <p:childTnLst>
                              <p:par>
                                <p:cTn id="153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00"/>
                            </p:stCondLst>
                            <p:childTnLst>
                              <p:par>
                                <p:cTn id="158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490</Words>
  <Application>Microsoft Office PowerPoint</Application>
  <PresentationFormat>Szélesvásznú</PresentationFormat>
  <Paragraphs>118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Yu Gothic Light</vt:lpstr>
      <vt:lpstr>Arial</vt:lpstr>
      <vt:lpstr>Arial Black</vt:lpstr>
      <vt:lpstr>Arial Rounded MT Bold</vt:lpstr>
      <vt:lpstr>Calibri</vt:lpstr>
      <vt:lpstr>Montserrat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63</cp:revision>
  <dcterms:created xsi:type="dcterms:W3CDTF">2021-12-02T08:52:40Z</dcterms:created>
  <dcterms:modified xsi:type="dcterms:W3CDTF">2021-12-14T10:27:12Z</dcterms:modified>
</cp:coreProperties>
</file>